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7" name="Shape 187"/>
          <p:cNvSpPr/>
          <p:nvPr>
            <p:ph type="sldImg"/>
          </p:nvPr>
        </p:nvSpPr>
        <p:spPr>
          <a:xfrm>
            <a:off x="1143000" y="685800"/>
            <a:ext cx="4572000" cy="3429000"/>
          </a:xfrm>
          <a:prstGeom prst="rect">
            <a:avLst/>
          </a:prstGeom>
        </p:spPr>
        <p:txBody>
          <a:bodyPr/>
          <a:lstStyle/>
          <a:p>
            <a:pPr/>
          </a:p>
        </p:txBody>
      </p:sp>
      <p:sp>
        <p:nvSpPr>
          <p:cNvPr id="188" name="Shape 18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xfrm>
            <a:off x="1206500" y="4248504"/>
            <a:ext cx="21971000" cy="8256012"/>
          </a:xfrm>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5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9" name="Title Text"/>
          <p:cNvSpPr txBox="1"/>
          <p:nvPr>
            <p:ph type="title"/>
          </p:nvPr>
        </p:nvSpPr>
        <p:spPr>
          <a:xfrm>
            <a:off x="1689100" y="355600"/>
            <a:ext cx="21005800" cy="2286000"/>
          </a:xfrm>
          <a:prstGeom prst="rect">
            <a:avLst/>
          </a:prstGeom>
        </p:spPr>
        <p:txBody>
          <a:bodyPr anchor="ctr"/>
          <a:lstStyle>
            <a:lvl1pPr algn="ctr" defTabSz="825500">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70" name="Body Level One…"/>
          <p:cNvSpPr txBox="1"/>
          <p:nvPr>
            <p:ph type="body" idx="1"/>
          </p:nvPr>
        </p:nvSpPr>
        <p:spPr>
          <a:xfrm>
            <a:off x="1689100" y="3149600"/>
            <a:ext cx="21005800" cy="9296400"/>
          </a:xfrm>
          <a:prstGeom prst="rect">
            <a:avLst/>
          </a:prstGeom>
        </p:spPr>
        <p:txBody>
          <a:bodyPr/>
          <a:lstStyle>
            <a:lvl1pPr marL="635000" indent="-635000" defTabSz="825500">
              <a:lnSpc>
                <a:spcPct val="100000"/>
              </a:lnSpc>
              <a:spcBef>
                <a:spcPts val="5900"/>
              </a:spcBef>
              <a:buSzPct val="125000"/>
            </a:lvl1pPr>
            <a:lvl2pPr marL="1270000" indent="-635000" defTabSz="825500">
              <a:lnSpc>
                <a:spcPct val="100000"/>
              </a:lnSpc>
              <a:spcBef>
                <a:spcPts val="5900"/>
              </a:spcBef>
              <a:buSzPct val="125000"/>
            </a:lvl2pPr>
            <a:lvl3pPr marL="1905000" indent="-635000" defTabSz="825500">
              <a:lnSpc>
                <a:spcPct val="100000"/>
              </a:lnSpc>
              <a:spcBef>
                <a:spcPts val="5900"/>
              </a:spcBef>
              <a:buSzPct val="125000"/>
            </a:lvl3pPr>
            <a:lvl4pPr marL="2540000" indent="-635000" defTabSz="825500">
              <a:lnSpc>
                <a:spcPct val="100000"/>
              </a:lnSpc>
              <a:spcBef>
                <a:spcPts val="5900"/>
              </a:spcBef>
              <a:buSzPct val="125000"/>
            </a:lvl4pPr>
            <a:lvl5pPr marL="3175000" indent="-635000" defTabSz="825500">
              <a:lnSpc>
                <a:spcPct val="100000"/>
              </a:lnSpc>
              <a:spcBef>
                <a:spcPts val="5900"/>
              </a:spcBef>
              <a:buSzPct val="125000"/>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11959031" y="13081000"/>
            <a:ext cx="453238" cy="461059"/>
          </a:xfrm>
          <a:prstGeom prst="rect">
            <a:avLst/>
          </a:prstGeom>
        </p:spPr>
        <p:txBody>
          <a:bodyPr anchor="t"/>
          <a:lstStyle>
            <a:lvl1pPr defTabSz="8255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78" name="Slide Title"/>
          <p:cNvSpPr txBox="1"/>
          <p:nvPr>
            <p:ph type="title" hasCustomPrompt="1"/>
          </p:nvPr>
        </p:nvSpPr>
        <p:spPr>
          <a:prstGeom prst="rect">
            <a:avLst/>
          </a:prstGeom>
        </p:spPr>
        <p:txBody>
          <a:bodyPr/>
          <a:lstStyle/>
          <a:p>
            <a:pPr/>
            <a:r>
              <a:t>Slide Title</a:t>
            </a:r>
          </a:p>
        </p:txBody>
      </p:sp>
      <p:sp>
        <p:nvSpPr>
          <p:cNvPr id="179"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i="1" sz="4700">
                <a:solidFill>
                  <a:srgbClr val="5E5E5E"/>
                </a:solidFill>
              </a:defRPr>
            </a:lvl1pPr>
          </a:lstStyle>
          <a:p>
            <a:pPr/>
            <a:r>
              <a:t>Slide Subtitle</a:t>
            </a:r>
          </a:p>
        </p:txBody>
      </p:sp>
      <p:sp>
        <p:nvSpPr>
          <p:cNvPr id="180" name="Body Level One…"/>
          <p:cNvSpPr txBox="1"/>
          <p:nvPr>
            <p:ph type="body" idx="1" hasCustomPrompt="1"/>
          </p:nvPr>
        </p:nvSpPr>
        <p:spPr>
          <a:xfrm>
            <a:off x="1206500" y="3782307"/>
            <a:ext cx="21971000" cy="8722209"/>
          </a:xfrm>
          <a:prstGeom prst="rect">
            <a:avLst/>
          </a:prstGeom>
        </p:spPr>
        <p:txBody>
          <a:bodyPr/>
          <a:lstStyle>
            <a:lvl1pPr>
              <a:lnSpc>
                <a:spcPct val="120000"/>
              </a:lnSpc>
            </a:lvl1pPr>
            <a:lvl2pPr>
              <a:lnSpc>
                <a:spcPct val="120000"/>
              </a:lnSpc>
            </a:lvl2pPr>
            <a:lvl3pPr>
              <a:lnSpc>
                <a:spcPct val="120000"/>
              </a:lnSpc>
            </a:lvl3pPr>
            <a:lvl4pPr>
              <a:lnSpc>
                <a:spcPct val="120000"/>
              </a:lnSpc>
            </a:lvl4pPr>
            <a:lvl5pPr>
              <a:lnSpc>
                <a:spcPct val="120000"/>
              </a:lnSpc>
            </a:lvl5pPr>
          </a:lstStyle>
          <a:p>
            <a:pPr/>
            <a:r>
              <a:t>Slide bullet text</a:t>
            </a:r>
          </a:p>
          <a:p>
            <a:pPr lvl="1"/>
            <a:r>
              <a:t/>
            </a:r>
          </a:p>
          <a:p>
            <a:pPr lvl="2"/>
            <a:r>
              <a:t/>
            </a:r>
          </a:p>
          <a:p>
            <a:pPr lvl="3"/>
            <a:r>
              <a:t/>
            </a:r>
          </a:p>
          <a:p>
            <a:pPr lvl="4"/>
            <a:r>
              <a:t/>
            </a:r>
          </a:p>
        </p:txBody>
      </p:sp>
      <p:sp>
        <p:nvSpPr>
          <p:cNvPr id="1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i="1" sz="4400">
                <a:solidFill>
                  <a:srgbClr val="929292"/>
                </a:solidFill>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06500" y="4248504"/>
            <a:ext cx="21971000" cy="8256012"/>
          </a:xfrm>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3814636"/>
            <a:ext cx="21971000" cy="86898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 Id="rId3"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hyperlink" Target="https://shorturl.at/ektMX"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tif"/><Relationship Id="rId3" Type="http://schemas.openxmlformats.org/officeDocument/2006/relationships/image" Target="../media/image9.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hyperlink" Target="mailto:olarn.u@gmail.com" TargetMode="External"/><Relationship Id="rId10" Type="http://schemas.openxmlformats.org/officeDocument/2006/relationships/hyperlink" Target="https://web.facebook.com/oddsteam" TargetMode="External"/><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olarn/GoF-Design-Pattern" TargetMode="External"/><Relationship Id="rId3" Type="http://schemas.openxmlformats.org/officeDocument/2006/relationships/hyperlink" Target="https://shorturl.at/flnM8" TargetMode="External"/><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hyperlink" Target="https://www.researchgate.net/figure/Distribution-of-Maintenance-Effort-15-illustrates-that-for-any-software-the-changes_fig5_271644986"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hyperlink" Target="https://landscape.cncf.io/"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tif"/><Relationship Id="rId3" Type="http://schemas.openxmlformats.org/officeDocument/2006/relationships/hyperlink" Target="https://www.amazon.com/Clean-Code-Handbook-Software-Craftsmanship/dp/0132350882"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โอฬาร อึงอำนวยพร (โอ)"/>
          <p:cNvSpPr txBox="1"/>
          <p:nvPr>
            <p:ph type="body" idx="21"/>
          </p:nvPr>
        </p:nvSpPr>
        <p:spPr>
          <a:xfrm>
            <a:off x="1434587" y="11767958"/>
            <a:ext cx="7284508" cy="779160"/>
          </a:xfrm>
          <a:prstGeom prst="rect">
            <a:avLst/>
          </a:prstGeom>
          <a:extLst>
            <a:ext uri="{C572A759-6A51-4108-AA02-DFA0A04FC94B}">
              <ma14:wrappingTextBoxFlag xmlns:ma14="http://schemas.microsoft.com/office/mac/drawingml/2011/main" val="1"/>
            </a:ext>
          </a:extLst>
        </p:spPr>
        <p:txBody>
          <a:bodyPr/>
          <a:lstStyle/>
          <a:p>
            <a:pPr/>
            <a:r>
              <a:t>โอฬาร อึงอำนวยพร (โอ)</a:t>
            </a:r>
          </a:p>
        </p:txBody>
      </p:sp>
      <p:sp>
        <p:nvSpPr>
          <p:cNvPr id="191" name="Design Patterns Revisit"/>
          <p:cNvSpPr txBox="1"/>
          <p:nvPr>
            <p:ph type="ctrTitle"/>
          </p:nvPr>
        </p:nvSpPr>
        <p:spPr>
          <a:xfrm>
            <a:off x="1209075" y="2477805"/>
            <a:ext cx="21971004" cy="3754088"/>
          </a:xfrm>
          <a:prstGeom prst="rect">
            <a:avLst/>
          </a:prstGeom>
        </p:spPr>
        <p:txBody>
          <a:bodyPr/>
          <a:lstStyle>
            <a:lvl1pPr>
              <a:defRPr spc="-204" sz="10200"/>
            </a:lvl1pPr>
          </a:lstStyle>
          <a:p>
            <a:pPr/>
            <a:r>
              <a:t>Design Patterns Revisit</a:t>
            </a:r>
          </a:p>
        </p:txBody>
      </p:sp>
      <p:sp>
        <p:nvSpPr>
          <p:cNvPr id="192" name="Add new features to legacy code through Refactoring,…"/>
          <p:cNvSpPr txBox="1"/>
          <p:nvPr>
            <p:ph type="subTitle" sz="quarter" idx="1"/>
          </p:nvPr>
        </p:nvSpPr>
        <p:spPr>
          <a:xfrm>
            <a:off x="1203921" y="6231892"/>
            <a:ext cx="21971001" cy="1905001"/>
          </a:xfrm>
          <a:prstGeom prst="rect">
            <a:avLst/>
          </a:prstGeom>
        </p:spPr>
        <p:txBody>
          <a:bodyPr/>
          <a:lstStyle/>
          <a:p>
            <a:pPr>
              <a:defRPr>
                <a:solidFill>
                  <a:srgbClr val="5E5E5E"/>
                </a:solidFill>
              </a:defRPr>
            </a:pPr>
            <a:r>
              <a:t>Add new features to legacy code through Refactoring, </a:t>
            </a:r>
          </a:p>
          <a:p>
            <a:pPr>
              <a:defRPr>
                <a:solidFill>
                  <a:srgbClr val="5E5E5E"/>
                </a:solidFill>
              </a:defRPr>
            </a:pPr>
            <a:r>
              <a:t>Design Patterns, and Copilot.</a:t>
            </a:r>
          </a:p>
        </p:txBody>
      </p:sp>
      <p:sp>
        <p:nvSpPr>
          <p:cNvPr id="193" name="ทำ software ต้องสนุก…"/>
          <p:cNvSpPr txBox="1"/>
          <p:nvPr/>
        </p:nvSpPr>
        <p:spPr>
          <a:xfrm>
            <a:off x="13393405" y="12256949"/>
            <a:ext cx="7862235" cy="102280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r" defTabSz="660400">
              <a:lnSpc>
                <a:spcPct val="100000"/>
              </a:lnSpc>
              <a:spcBef>
                <a:spcPts val="0"/>
              </a:spcBef>
              <a:defRPr sz="2800">
                <a:solidFill>
                  <a:srgbClr val="5E5E5E"/>
                </a:solidFill>
                <a:latin typeface="Helvetica Neue Light"/>
                <a:ea typeface="Helvetica Neue Light"/>
                <a:cs typeface="Helvetica Neue Light"/>
                <a:sym typeface="Helvetica Neue Light"/>
              </a:defRPr>
            </a:pPr>
            <a:r>
              <a:t>ทำ software ต้องสนุก</a:t>
            </a:r>
          </a:p>
          <a:p>
            <a:pPr algn="r" defTabSz="660400">
              <a:lnSpc>
                <a:spcPct val="100000"/>
              </a:lnSpc>
              <a:spcBef>
                <a:spcPts val="0"/>
              </a:spcBef>
              <a:defRPr sz="2800">
                <a:solidFill>
                  <a:srgbClr val="5E5E5E"/>
                </a:solidFill>
                <a:latin typeface="Helvetica Neue Light"/>
                <a:ea typeface="Helvetica Neue Light"/>
                <a:cs typeface="Helvetica Neue Light"/>
                <a:sym typeface="Helvetica Neue Light"/>
              </a:defRPr>
            </a:pPr>
            <a:r>
              <a:t>เราจะเก่งขึ้นทุกวัน</a:t>
            </a:r>
          </a:p>
        </p:txBody>
      </p:sp>
      <p:pic>
        <p:nvPicPr>
          <p:cNvPr id="194" name="A.png" descr="A.png"/>
          <p:cNvPicPr>
            <a:picLocks noChangeAspect="1"/>
          </p:cNvPicPr>
          <p:nvPr/>
        </p:nvPicPr>
        <p:blipFill>
          <a:blip r:embed="rId2">
            <a:extLst/>
          </a:blip>
          <a:stretch>
            <a:fillRect/>
          </a:stretch>
        </p:blipFill>
        <p:spPr>
          <a:xfrm>
            <a:off x="21819311" y="10908317"/>
            <a:ext cx="2015133" cy="2015133"/>
          </a:xfrm>
          <a:prstGeom prst="rect">
            <a:avLst/>
          </a:prstGeom>
          <a:ln w="12700">
            <a:miter lim="400000"/>
          </a:ln>
        </p:spPr>
      </p:pic>
      <p:sp>
        <p:nvSpPr>
          <p:cNvPr id="195" name="ODDS |"/>
          <p:cNvSpPr txBox="1"/>
          <p:nvPr/>
        </p:nvSpPr>
        <p:spPr>
          <a:xfrm>
            <a:off x="17904797" y="11184804"/>
            <a:ext cx="3761891" cy="130976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r" defTabSz="825500">
              <a:lnSpc>
                <a:spcPct val="100000"/>
              </a:lnSpc>
              <a:spcBef>
                <a:spcPts val="0"/>
              </a:spcBef>
              <a:defRPr b="1" sz="8000"/>
            </a:pPr>
            <a:r>
              <a:t>ODDS</a:t>
            </a:r>
            <a:r>
              <a:rPr sz="5700"/>
              <a:t> </a:t>
            </a:r>
            <a:r>
              <a: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Image" descr="Image"/>
          <p:cNvPicPr>
            <a:picLocks noChangeAspect="1"/>
          </p:cNvPicPr>
          <p:nvPr/>
        </p:nvPicPr>
        <p:blipFill>
          <a:blip r:embed="rId2">
            <a:extLst/>
          </a:blip>
          <a:stretch>
            <a:fillRect/>
          </a:stretch>
        </p:blipFill>
        <p:spPr>
          <a:xfrm>
            <a:off x="-98616" y="-12447"/>
            <a:ext cx="25203224" cy="15752014"/>
          </a:xfrm>
          <a:prstGeom prst="rect">
            <a:avLst/>
          </a:prstGeom>
          <a:ln w="12700">
            <a:miter lim="400000"/>
          </a:ln>
        </p:spPr>
      </p:pic>
      <p:sp>
        <p:nvSpPr>
          <p:cNvPr id="251" name="How might we…"/>
          <p:cNvSpPr txBox="1"/>
          <p:nvPr>
            <p:ph type="title"/>
          </p:nvPr>
        </p:nvSpPr>
        <p:spPr>
          <a:xfrm>
            <a:off x="1206500" y="1079500"/>
            <a:ext cx="21971000" cy="1138947"/>
          </a:xfrm>
          <a:prstGeom prst="rect">
            <a:avLst/>
          </a:prstGeom>
        </p:spPr>
        <p:txBody>
          <a:bodyPr/>
          <a:lstStyle>
            <a:lvl1pPr defTabSz="1950671">
              <a:defRPr spc="-136" sz="6800"/>
            </a:lvl1pPr>
          </a:lstStyle>
          <a:p>
            <a:pPr/>
            <a:r>
              <a:t>How might we…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Image" descr="Image"/>
          <p:cNvPicPr>
            <a:picLocks noChangeAspect="1"/>
          </p:cNvPicPr>
          <p:nvPr/>
        </p:nvPicPr>
        <p:blipFill>
          <a:blip r:embed="rId2">
            <a:extLst/>
          </a:blip>
          <a:stretch>
            <a:fillRect/>
          </a:stretch>
        </p:blipFill>
        <p:spPr>
          <a:xfrm>
            <a:off x="-38875" y="-2287847"/>
            <a:ext cx="24461750" cy="18690306"/>
          </a:xfrm>
          <a:prstGeom prst="rect">
            <a:avLst/>
          </a:prstGeom>
          <a:ln w="12700">
            <a:miter lim="400000"/>
          </a:ln>
        </p:spPr>
      </p:pic>
      <p:sp>
        <p:nvSpPr>
          <p:cNvPr id="254" name="Code Craftsmanship"/>
          <p:cNvSpPr txBox="1"/>
          <p:nvPr>
            <p:ph type="title"/>
          </p:nvPr>
        </p:nvSpPr>
        <p:spPr>
          <a:prstGeom prst="rect">
            <a:avLst/>
          </a:prstGeom>
        </p:spPr>
        <p:txBody>
          <a:bodyPr/>
          <a:lstStyle>
            <a:lvl1pPr>
              <a:defRPr>
                <a:solidFill>
                  <a:srgbClr val="FFFFFF"/>
                </a:solidFill>
              </a:defRPr>
            </a:lvl1pPr>
          </a:lstStyle>
          <a:p>
            <a:pPr/>
            <a:r>
              <a:t>Code Craftsmanship</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lide Title"/>
          <p:cNvSpPr txBox="1"/>
          <p:nvPr>
            <p:ph type="title"/>
          </p:nvPr>
        </p:nvSpPr>
        <p:spPr>
          <a:prstGeom prst="rect">
            <a:avLst/>
          </a:prstGeom>
        </p:spPr>
        <p:txBody>
          <a:bodyPr/>
          <a:lstStyle/>
          <a:p>
            <a:pPr/>
          </a:p>
        </p:txBody>
      </p:sp>
      <p:sp>
        <p:nvSpPr>
          <p:cNvPr id="257" name="Slide Subtitle"/>
          <p:cNvSpPr txBox="1"/>
          <p:nvPr>
            <p:ph type="body" idx="21"/>
          </p:nvPr>
        </p:nvSpPr>
        <p:spPr>
          <a:prstGeom prst="rect">
            <a:avLst/>
          </a:prstGeom>
        </p:spPr>
        <p:txBody>
          <a:bodyPr/>
          <a:lstStyle/>
          <a:p>
            <a:pPr/>
          </a:p>
        </p:txBody>
      </p:sp>
      <p:sp>
        <p:nvSpPr>
          <p:cNvPr id="258" name="Slide bullet text"/>
          <p:cNvSpPr txBox="1"/>
          <p:nvPr>
            <p:ph type="body" idx="1"/>
          </p:nvPr>
        </p:nvSpPr>
        <p:spPr>
          <a:prstGeom prst="rect">
            <a:avLst/>
          </a:prstGeom>
        </p:spPr>
        <p:txBody>
          <a:bodyPr/>
          <a:lstStyle/>
          <a:p>
            <a:pPr/>
          </a:p>
        </p:txBody>
      </p:sp>
      <p:pic>
        <p:nvPicPr>
          <p:cNvPr id="259" name="Image" descr="Image"/>
          <p:cNvPicPr>
            <a:picLocks noChangeAspect="1"/>
          </p:cNvPicPr>
          <p:nvPr/>
        </p:nvPicPr>
        <p:blipFill>
          <a:blip r:embed="rId2">
            <a:extLst/>
          </a:blip>
          <a:stretch>
            <a:fillRect/>
          </a:stretch>
        </p:blipFill>
        <p:spPr>
          <a:xfrm>
            <a:off x="-76130" y="-626906"/>
            <a:ext cx="24536260" cy="18402194"/>
          </a:xfrm>
          <a:prstGeom prst="rect">
            <a:avLst/>
          </a:prstGeom>
          <a:ln w="12700">
            <a:miter lim="400000"/>
          </a:ln>
        </p:spPr>
      </p:pic>
      <p:sp>
        <p:nvSpPr>
          <p:cNvPr id="260" name="Manifesto for Agile Software Development…"/>
          <p:cNvSpPr txBox="1"/>
          <p:nvPr/>
        </p:nvSpPr>
        <p:spPr>
          <a:xfrm>
            <a:off x="4173434" y="1139140"/>
            <a:ext cx="16037132" cy="10444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457200">
              <a:lnSpc>
                <a:spcPct val="100000"/>
              </a:lnSpc>
              <a:spcBef>
                <a:spcPts val="2100"/>
              </a:spcBef>
              <a:defRPr b="1" sz="6200">
                <a:latin typeface="Times Roman"/>
                <a:ea typeface="Times Roman"/>
                <a:cs typeface="Times Roman"/>
                <a:sym typeface="Times Roman"/>
              </a:defRPr>
            </a:pPr>
            <a:r>
              <a:t>Manifesto for Agile Software Development</a:t>
            </a:r>
          </a:p>
          <a:p>
            <a:pPr algn="ctr" defTabSz="457200">
              <a:lnSpc>
                <a:spcPct val="100000"/>
              </a:lnSpc>
              <a:spcBef>
                <a:spcPts val="0"/>
              </a:spcBef>
              <a:defRPr sz="1600">
                <a:latin typeface="Times Roman"/>
                <a:ea typeface="Times Roman"/>
                <a:cs typeface="Times Roman"/>
                <a:sym typeface="Times Roman"/>
              </a:defRPr>
            </a:pPr>
          </a:p>
          <a:p>
            <a:pPr algn="ctr" defTabSz="457200">
              <a:lnSpc>
                <a:spcPct val="100000"/>
              </a:lnSpc>
              <a:spcBef>
                <a:spcPts val="0"/>
              </a:spcBef>
              <a:defRPr sz="1600">
                <a:latin typeface="Times Roman"/>
                <a:ea typeface="Times Roman"/>
                <a:cs typeface="Times Roman"/>
                <a:sym typeface="Times Roman"/>
              </a:defRPr>
            </a:pPr>
          </a:p>
          <a:p>
            <a:pPr algn="ctr" defTabSz="457200">
              <a:lnSpc>
                <a:spcPct val="100000"/>
              </a:lnSpc>
              <a:spcBef>
                <a:spcPts val="0"/>
              </a:spcBef>
              <a:defRPr sz="1600">
                <a:latin typeface="Times Roman"/>
                <a:ea typeface="Times Roman"/>
                <a:cs typeface="Times Roman"/>
                <a:sym typeface="Times Roman"/>
              </a:defRPr>
            </a:pPr>
          </a:p>
          <a:p>
            <a:pPr algn="ctr" defTabSz="457200">
              <a:lnSpc>
                <a:spcPct val="100000"/>
              </a:lnSpc>
              <a:spcBef>
                <a:spcPts val="1600"/>
              </a:spcBef>
              <a:defRPr sz="4200">
                <a:latin typeface="Times Roman"/>
                <a:ea typeface="Times Roman"/>
                <a:cs typeface="Times Roman"/>
                <a:sym typeface="Times Roman"/>
              </a:defRPr>
            </a:pPr>
            <a:r>
              <a:t>We are uncovering better ways of developing</a:t>
            </a:r>
            <a:br/>
            <a:r>
              <a:t>software by doing it and helping others do it.</a:t>
            </a:r>
            <a:br/>
            <a:r>
              <a:t>Through this work we have come to value:</a:t>
            </a:r>
          </a:p>
          <a:p>
            <a:pPr algn="ctr" defTabSz="457200">
              <a:lnSpc>
                <a:spcPct val="100000"/>
              </a:lnSpc>
              <a:spcBef>
                <a:spcPts val="1600"/>
              </a:spcBef>
              <a:defRPr sz="3600">
                <a:latin typeface="Times Roman"/>
                <a:ea typeface="Times Roman"/>
                <a:cs typeface="Times Roman"/>
                <a:sym typeface="Times Roman"/>
              </a:defRPr>
            </a:pPr>
            <a:endParaRPr sz="1600"/>
          </a:p>
          <a:p>
            <a:pPr algn="ctr" defTabSz="457200">
              <a:lnSpc>
                <a:spcPct val="100000"/>
              </a:lnSpc>
              <a:spcBef>
                <a:spcPts val="1600"/>
              </a:spcBef>
              <a:defRPr sz="5700">
                <a:latin typeface="Times Roman"/>
                <a:ea typeface="Times Roman"/>
                <a:cs typeface="Times Roman"/>
                <a:sym typeface="Times Roman"/>
              </a:defRPr>
            </a:pPr>
            <a:r>
              <a:t>Individuals and interactions over processes and tools</a:t>
            </a:r>
            <a:br/>
            <a:r>
              <a:t>Working software over comprehensive documentation</a:t>
            </a:r>
            <a:br/>
            <a:r>
              <a:t>Customer collaboration over contract negotiation</a:t>
            </a:r>
            <a:br/>
            <a:r>
              <a:t>Responding to change over following a plan</a:t>
            </a:r>
          </a:p>
          <a:p>
            <a:pPr algn="ctr" defTabSz="457200">
              <a:lnSpc>
                <a:spcPct val="100000"/>
              </a:lnSpc>
              <a:spcBef>
                <a:spcPts val="1600"/>
              </a:spcBef>
              <a:defRPr sz="2400">
                <a:latin typeface="Times Roman"/>
                <a:ea typeface="Times Roman"/>
                <a:cs typeface="Times Roman"/>
                <a:sym typeface="Times Roman"/>
              </a:defRPr>
            </a:pPr>
            <a:r>
              <a:rPr sz="5700"/>
              <a:t>That is, while there is value in the items on</a:t>
            </a:r>
            <a:br>
              <a:rPr sz="5700"/>
            </a:br>
            <a:r>
              <a:rPr sz="5700"/>
              <a:t>the right, we value the items on the left more.</a:t>
            </a:r>
            <a:br/>
          </a:p>
        </p:txBody>
      </p:sp>
      <p:sp>
        <p:nvSpPr>
          <p:cNvPr id="261" name="Twelve Principles of Agile Software"/>
          <p:cNvSpPr txBox="1"/>
          <p:nvPr/>
        </p:nvSpPr>
        <p:spPr>
          <a:xfrm>
            <a:off x="8257542" y="12183667"/>
            <a:ext cx="7868916" cy="762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457200">
              <a:lnSpc>
                <a:spcPct val="100000"/>
              </a:lnSpc>
              <a:spcBef>
                <a:spcPts val="1600"/>
              </a:spcBef>
              <a:defRPr sz="4200" u="sng">
                <a:solidFill>
                  <a:srgbClr val="551A8B"/>
                </a:solidFill>
                <a:uFill>
                  <a:solidFill>
                    <a:srgbClr val="551A8B"/>
                  </a:solidFill>
                </a:uFill>
                <a:latin typeface="Times Roman"/>
                <a:ea typeface="Times Roman"/>
                <a:cs typeface="Times Roman"/>
                <a:sym typeface="Times Roman"/>
              </a:defRPr>
            </a:lvl1pPr>
          </a:lstStyle>
          <a:p>
            <a:pPr/>
            <a:r>
              <a:t>Twelve Principles of Agile Software</a:t>
            </a:r>
          </a:p>
        </p:txBody>
      </p:sp>
      <p:pic>
        <p:nvPicPr>
          <p:cNvPr id="262" name="Image" descr="Image"/>
          <p:cNvPicPr>
            <a:picLocks noChangeAspect="1"/>
          </p:cNvPicPr>
          <p:nvPr/>
        </p:nvPicPr>
        <p:blipFill>
          <a:blip r:embed="rId3">
            <a:extLst/>
          </a:blip>
          <a:stretch>
            <a:fillRect/>
          </a:stretch>
        </p:blipFill>
        <p:spPr>
          <a:xfrm>
            <a:off x="6711507" y="12203703"/>
            <a:ext cx="1224842" cy="934779"/>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lide Title"/>
          <p:cNvSpPr txBox="1"/>
          <p:nvPr>
            <p:ph type="title"/>
          </p:nvPr>
        </p:nvSpPr>
        <p:spPr>
          <a:prstGeom prst="rect">
            <a:avLst/>
          </a:prstGeom>
        </p:spPr>
        <p:txBody>
          <a:bodyPr/>
          <a:lstStyle/>
          <a:p>
            <a:pPr/>
          </a:p>
        </p:txBody>
      </p:sp>
      <p:sp>
        <p:nvSpPr>
          <p:cNvPr id="265" name="Slide Subtitle"/>
          <p:cNvSpPr txBox="1"/>
          <p:nvPr>
            <p:ph type="body" idx="21"/>
          </p:nvPr>
        </p:nvSpPr>
        <p:spPr>
          <a:prstGeom prst="rect">
            <a:avLst/>
          </a:prstGeom>
        </p:spPr>
        <p:txBody>
          <a:bodyPr/>
          <a:lstStyle/>
          <a:p>
            <a:pPr/>
          </a:p>
        </p:txBody>
      </p:sp>
      <p:sp>
        <p:nvSpPr>
          <p:cNvPr id="266" name="Slide bullet text"/>
          <p:cNvSpPr txBox="1"/>
          <p:nvPr>
            <p:ph type="body" idx="1"/>
          </p:nvPr>
        </p:nvSpPr>
        <p:spPr>
          <a:prstGeom prst="rect">
            <a:avLst/>
          </a:prstGeom>
        </p:spPr>
        <p:txBody>
          <a:bodyPr/>
          <a:lstStyle/>
          <a:p>
            <a:pPr/>
          </a:p>
        </p:txBody>
      </p:sp>
      <p:pic>
        <p:nvPicPr>
          <p:cNvPr id="267" name="Image" descr="Image"/>
          <p:cNvPicPr>
            <a:picLocks noChangeAspect="1"/>
          </p:cNvPicPr>
          <p:nvPr/>
        </p:nvPicPr>
        <p:blipFill>
          <a:blip r:embed="rId2">
            <a:extLst/>
          </a:blip>
          <a:stretch>
            <a:fillRect/>
          </a:stretch>
        </p:blipFill>
        <p:spPr>
          <a:xfrm>
            <a:off x="-76130" y="-626906"/>
            <a:ext cx="24536260" cy="18402194"/>
          </a:xfrm>
          <a:prstGeom prst="rect">
            <a:avLst/>
          </a:prstGeom>
          <a:ln w="12700">
            <a:miter lim="400000"/>
          </a:ln>
        </p:spPr>
      </p:pic>
      <p:sp>
        <p:nvSpPr>
          <p:cNvPr id="268" name="Principles behind the Agile Manifesto…"/>
          <p:cNvSpPr txBox="1"/>
          <p:nvPr/>
        </p:nvSpPr>
        <p:spPr>
          <a:xfrm>
            <a:off x="1994476" y="800100"/>
            <a:ext cx="9664993" cy="12115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457200">
              <a:lnSpc>
                <a:spcPct val="100000"/>
              </a:lnSpc>
              <a:spcBef>
                <a:spcPts val="2100"/>
              </a:spcBef>
              <a:defRPr b="1" sz="4700">
                <a:latin typeface="Times Roman"/>
                <a:ea typeface="Times Roman"/>
                <a:cs typeface="Times Roman"/>
                <a:sym typeface="Times Roman"/>
              </a:defRPr>
            </a:pPr>
            <a:r>
              <a:t>Principles behind the Agile Manifesto</a:t>
            </a:r>
          </a:p>
          <a:p>
            <a:pPr algn="ctr" defTabSz="457200">
              <a:lnSpc>
                <a:spcPct val="100000"/>
              </a:lnSpc>
              <a:spcBef>
                <a:spcPts val="2100"/>
              </a:spcBef>
              <a:defRPr i="1" sz="3200">
                <a:latin typeface="Times Roman"/>
                <a:ea typeface="Times Roman"/>
                <a:cs typeface="Times Roman"/>
                <a:sym typeface="Times Roman"/>
              </a:defRPr>
            </a:pPr>
            <a:r>
              <a:t>We follow these principles:</a:t>
            </a:r>
            <a:endParaRPr i="0"/>
          </a:p>
          <a:p>
            <a:pPr algn="ctr" defTabSz="457200">
              <a:lnSpc>
                <a:spcPct val="100000"/>
              </a:lnSpc>
              <a:spcBef>
                <a:spcPts val="2100"/>
              </a:spcBef>
              <a:defRPr sz="3200">
                <a:latin typeface="Times Roman"/>
                <a:ea typeface="Times Roman"/>
                <a:cs typeface="Times Roman"/>
                <a:sym typeface="Times Roman"/>
              </a:defRPr>
            </a:pPr>
            <a:r>
              <a:t>Our highest priority is to satisfy the customer</a:t>
            </a:r>
            <a:br/>
            <a:r>
              <a:t>through early and continuous delivery</a:t>
            </a:r>
            <a:br/>
            <a:r>
              <a:t>of valuable software.</a:t>
            </a:r>
          </a:p>
          <a:p>
            <a:pPr algn="ctr" defTabSz="457200">
              <a:lnSpc>
                <a:spcPct val="100000"/>
              </a:lnSpc>
              <a:spcBef>
                <a:spcPts val="2100"/>
              </a:spcBef>
              <a:defRPr sz="3200">
                <a:latin typeface="Times Roman"/>
                <a:ea typeface="Times Roman"/>
                <a:cs typeface="Times Roman"/>
                <a:sym typeface="Times Roman"/>
              </a:defRPr>
            </a:pPr>
            <a:r>
              <a:t>Welcome changing requirements, even late in </a:t>
            </a:r>
            <a:br/>
            <a:r>
              <a:t>development. Agile processes harness change for </a:t>
            </a:r>
            <a:br/>
            <a:r>
              <a:t>the customer's competitive advantage.</a:t>
            </a:r>
          </a:p>
          <a:p>
            <a:pPr algn="ctr" defTabSz="457200">
              <a:lnSpc>
                <a:spcPct val="100000"/>
              </a:lnSpc>
              <a:spcBef>
                <a:spcPts val="2100"/>
              </a:spcBef>
              <a:defRPr sz="3200">
                <a:latin typeface="Times Roman"/>
                <a:ea typeface="Times Roman"/>
                <a:cs typeface="Times Roman"/>
                <a:sym typeface="Times Roman"/>
              </a:defRPr>
            </a:pPr>
            <a:r>
              <a:t>Deliver working software frequently, from a </a:t>
            </a:r>
            <a:br/>
            <a:r>
              <a:t>couple of weeks to a couple of months, with a </a:t>
            </a:r>
            <a:br/>
            <a:r>
              <a:t>preference to the shorter timescale.</a:t>
            </a:r>
          </a:p>
          <a:p>
            <a:pPr algn="ctr" defTabSz="457200">
              <a:lnSpc>
                <a:spcPct val="100000"/>
              </a:lnSpc>
              <a:spcBef>
                <a:spcPts val="2100"/>
              </a:spcBef>
              <a:defRPr sz="3200">
                <a:latin typeface="Times Roman"/>
                <a:ea typeface="Times Roman"/>
                <a:cs typeface="Times Roman"/>
                <a:sym typeface="Times Roman"/>
              </a:defRPr>
            </a:pPr>
            <a:r>
              <a:t>Business people and developers must work </a:t>
            </a:r>
            <a:br/>
            <a:r>
              <a:t>together daily throughout the project.</a:t>
            </a:r>
          </a:p>
          <a:p>
            <a:pPr algn="ctr" defTabSz="457200">
              <a:lnSpc>
                <a:spcPct val="100000"/>
              </a:lnSpc>
              <a:spcBef>
                <a:spcPts val="2100"/>
              </a:spcBef>
              <a:defRPr sz="3200">
                <a:latin typeface="Times Roman"/>
                <a:ea typeface="Times Roman"/>
                <a:cs typeface="Times Roman"/>
                <a:sym typeface="Times Roman"/>
              </a:defRPr>
            </a:pPr>
            <a:r>
              <a:t>Build projects around motivated individuals. </a:t>
            </a:r>
            <a:br/>
            <a:r>
              <a:t>Give them the environment and support they need, </a:t>
            </a:r>
            <a:br/>
            <a:r>
              <a:t>and trust them to get the job done.</a:t>
            </a:r>
          </a:p>
          <a:p>
            <a:pPr algn="ctr" defTabSz="457200">
              <a:lnSpc>
                <a:spcPct val="100000"/>
              </a:lnSpc>
              <a:spcBef>
                <a:spcPts val="2100"/>
              </a:spcBef>
              <a:defRPr sz="3200">
                <a:latin typeface="Times Roman"/>
                <a:ea typeface="Times Roman"/>
                <a:cs typeface="Times Roman"/>
                <a:sym typeface="Times Roman"/>
              </a:defRPr>
            </a:pPr>
            <a:r>
              <a:t>The most efficient and effective method of </a:t>
            </a:r>
            <a:br/>
            <a:r>
              <a:t>conveying information to and within a development </a:t>
            </a:r>
            <a:br/>
            <a:r>
              <a:t>team is face-to-face conversation.</a:t>
            </a:r>
          </a:p>
        </p:txBody>
      </p:sp>
      <p:sp>
        <p:nvSpPr>
          <p:cNvPr id="269" name="Working software is the primary measure of progress.…"/>
          <p:cNvSpPr txBox="1"/>
          <p:nvPr/>
        </p:nvSpPr>
        <p:spPr>
          <a:xfrm>
            <a:off x="13438444" y="2603500"/>
            <a:ext cx="8862022" cy="8509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457200">
              <a:lnSpc>
                <a:spcPct val="100000"/>
              </a:lnSpc>
              <a:spcBef>
                <a:spcPts val="3200"/>
              </a:spcBef>
              <a:defRPr sz="3200">
                <a:latin typeface="Times Roman"/>
                <a:ea typeface="Times Roman"/>
                <a:cs typeface="Times Roman"/>
                <a:sym typeface="Times Roman"/>
              </a:defRPr>
            </a:pPr>
            <a:r>
              <a:t>Working software is the primary measure of progress.</a:t>
            </a:r>
          </a:p>
          <a:p>
            <a:pPr algn="ctr" defTabSz="457200">
              <a:lnSpc>
                <a:spcPct val="100000"/>
              </a:lnSpc>
              <a:spcBef>
                <a:spcPts val="3200"/>
              </a:spcBef>
              <a:defRPr sz="3200">
                <a:latin typeface="Times Roman"/>
                <a:ea typeface="Times Roman"/>
                <a:cs typeface="Times Roman"/>
                <a:sym typeface="Times Roman"/>
              </a:defRPr>
            </a:pPr>
            <a:r>
              <a:t>Agile processes promote sustainable development. </a:t>
            </a:r>
            <a:br/>
            <a:r>
              <a:t>The sponsors, developers, and users should be able </a:t>
            </a:r>
            <a:br/>
            <a:r>
              <a:t>to maintain a constant pace indefinitely.</a:t>
            </a:r>
          </a:p>
          <a:p>
            <a:pPr algn="ctr" defTabSz="457200">
              <a:lnSpc>
                <a:spcPct val="100000"/>
              </a:lnSpc>
              <a:spcBef>
                <a:spcPts val="3200"/>
              </a:spcBef>
              <a:defRPr b="1" sz="3500">
                <a:solidFill>
                  <a:schemeClr val="accent5">
                    <a:hueOff val="-82419"/>
                    <a:satOff val="-9513"/>
                    <a:lumOff val="-16343"/>
                  </a:schemeClr>
                </a:solidFill>
                <a:latin typeface="Times Roman"/>
                <a:ea typeface="Times Roman"/>
                <a:cs typeface="Times Roman"/>
                <a:sym typeface="Times Roman"/>
              </a:defRPr>
            </a:pPr>
            <a:r>
              <a:t>Continuous attention to technical excellence </a:t>
            </a:r>
            <a:br/>
            <a:r>
              <a:t>and good design enhances agility.</a:t>
            </a:r>
          </a:p>
          <a:p>
            <a:pPr algn="ctr" defTabSz="457200">
              <a:lnSpc>
                <a:spcPct val="100000"/>
              </a:lnSpc>
              <a:spcBef>
                <a:spcPts val="3200"/>
              </a:spcBef>
              <a:defRPr sz="3200">
                <a:latin typeface="Times Roman"/>
                <a:ea typeface="Times Roman"/>
                <a:cs typeface="Times Roman"/>
                <a:sym typeface="Times Roman"/>
              </a:defRPr>
            </a:pPr>
            <a:r>
              <a:t>Simplicity--the art of maximizing the amount </a:t>
            </a:r>
            <a:br/>
            <a:r>
              <a:t>of work not done--is essential.</a:t>
            </a:r>
          </a:p>
          <a:p>
            <a:pPr algn="ctr" defTabSz="457200">
              <a:lnSpc>
                <a:spcPct val="100000"/>
              </a:lnSpc>
              <a:spcBef>
                <a:spcPts val="3200"/>
              </a:spcBef>
              <a:defRPr sz="3200">
                <a:latin typeface="Times Roman"/>
                <a:ea typeface="Times Roman"/>
                <a:cs typeface="Times Roman"/>
                <a:sym typeface="Times Roman"/>
              </a:defRPr>
            </a:pPr>
            <a:r>
              <a:t>The best architectures, requirements, and designs </a:t>
            </a:r>
            <a:br/>
            <a:r>
              <a:t>emerge from self-organizing teams.</a:t>
            </a:r>
          </a:p>
          <a:p>
            <a:pPr algn="ctr" defTabSz="457200">
              <a:lnSpc>
                <a:spcPct val="100000"/>
              </a:lnSpc>
              <a:spcBef>
                <a:spcPts val="3200"/>
              </a:spcBef>
              <a:defRPr sz="3200">
                <a:latin typeface="Times Roman"/>
                <a:ea typeface="Times Roman"/>
                <a:cs typeface="Times Roman"/>
                <a:sym typeface="Times Roman"/>
              </a:defRPr>
            </a:pPr>
            <a:r>
              <a:t>At regular intervals, the team reflects on how </a:t>
            </a:r>
            <a:br/>
            <a:r>
              <a:t>to become more effective, then tunes and adjusts </a:t>
            </a:r>
            <a:br/>
            <a:r>
              <a:t>its behavior accordingly.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Responding to Change"/>
          <p:cNvSpPr txBox="1"/>
          <p:nvPr>
            <p:ph type="title"/>
          </p:nvPr>
        </p:nvSpPr>
        <p:spPr>
          <a:xfrm>
            <a:off x="4072083" y="3307246"/>
            <a:ext cx="5750941" cy="1604540"/>
          </a:xfrm>
          <a:prstGeom prst="rect">
            <a:avLst/>
          </a:prstGeom>
        </p:spPr>
        <p:txBody>
          <a:bodyPr/>
          <a:lstStyle>
            <a:lvl1pPr defTabSz="354965">
              <a:defRPr sz="4816"/>
            </a:lvl1pPr>
          </a:lstStyle>
          <a:p>
            <a:pPr/>
            <a:r>
              <a:t>Responding to Change</a:t>
            </a:r>
          </a:p>
        </p:txBody>
      </p:sp>
      <p:sp>
        <p:nvSpPr>
          <p:cNvPr id="272" name="Following a Plan"/>
          <p:cNvSpPr txBox="1"/>
          <p:nvPr/>
        </p:nvSpPr>
        <p:spPr>
          <a:xfrm>
            <a:off x="14236492" y="3228490"/>
            <a:ext cx="5222980" cy="1762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396239">
              <a:lnSpc>
                <a:spcPct val="100000"/>
              </a:lnSpc>
              <a:spcBef>
                <a:spcPts val="0"/>
              </a:spcBef>
              <a:defRPr sz="5376">
                <a:latin typeface="Helvetica Neue Medium"/>
                <a:ea typeface="Helvetica Neue Medium"/>
                <a:cs typeface="Helvetica Neue Medium"/>
                <a:sym typeface="Helvetica Neue Medium"/>
              </a:defRPr>
            </a:lvl1pPr>
          </a:lstStyle>
          <a:p>
            <a:pPr/>
            <a:r>
              <a:t>Following a Plan</a:t>
            </a:r>
          </a:p>
        </p:txBody>
      </p:sp>
      <p:sp>
        <p:nvSpPr>
          <p:cNvPr id="273" name="Over"/>
          <p:cNvSpPr txBox="1"/>
          <p:nvPr/>
        </p:nvSpPr>
        <p:spPr>
          <a:xfrm>
            <a:off x="10238307" y="3572786"/>
            <a:ext cx="3298737" cy="10734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70534">
              <a:lnSpc>
                <a:spcPct val="100000"/>
              </a:lnSpc>
              <a:spcBef>
                <a:spcPts val="0"/>
              </a:spcBef>
              <a:defRPr sz="6384">
                <a:latin typeface="Helvetica Neue Medium"/>
                <a:ea typeface="Helvetica Neue Medium"/>
                <a:cs typeface="Helvetica Neue Medium"/>
                <a:sym typeface="Helvetica Neue Medium"/>
              </a:defRPr>
            </a:lvl1pPr>
          </a:lstStyle>
          <a:p>
            <a:pPr/>
            <a:r>
              <a:t>Over</a:t>
            </a:r>
          </a:p>
        </p:txBody>
      </p:sp>
      <p:sp>
        <p:nvSpPr>
          <p:cNvPr id="274" name="Responsive Feature"/>
          <p:cNvSpPr txBox="1"/>
          <p:nvPr/>
        </p:nvSpPr>
        <p:spPr>
          <a:xfrm>
            <a:off x="8568299" y="6058599"/>
            <a:ext cx="3462787" cy="1228597"/>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70534">
              <a:lnSpc>
                <a:spcPct val="100000"/>
              </a:lnSpc>
              <a:spcBef>
                <a:spcPts val="0"/>
              </a:spcBef>
              <a:defRPr sz="3420">
                <a:solidFill>
                  <a:schemeClr val="accent1">
                    <a:lumOff val="-13575"/>
                  </a:schemeClr>
                </a:solidFill>
                <a:latin typeface="Helvetica Neue Medium"/>
                <a:ea typeface="Helvetica Neue Medium"/>
                <a:cs typeface="Helvetica Neue Medium"/>
                <a:sym typeface="Helvetica Neue Medium"/>
              </a:defRPr>
            </a:lvl1pPr>
          </a:lstStyle>
          <a:p>
            <a:pPr/>
            <a:r>
              <a:t>Responsive Feature</a:t>
            </a:r>
          </a:p>
        </p:txBody>
      </p:sp>
      <p:sp>
        <p:nvSpPr>
          <p:cNvPr id="275" name="Agility Mentality with Technical Excellence"/>
          <p:cNvSpPr txBox="1"/>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619125">
              <a:lnSpc>
                <a:spcPct val="100000"/>
              </a:lnSpc>
              <a:spcBef>
                <a:spcPts val="0"/>
              </a:spcBef>
              <a:defRPr sz="8400">
                <a:latin typeface="Helvetica Neue Medium"/>
                <a:ea typeface="Helvetica Neue Medium"/>
                <a:cs typeface="Helvetica Neue Medium"/>
                <a:sym typeface="Helvetica Neue Medium"/>
              </a:defRPr>
            </a:lvl1pPr>
          </a:lstStyle>
          <a:p>
            <a:pPr/>
            <a:r>
              <a:t>Agility Mentality with Technical Excellence</a:t>
            </a:r>
          </a:p>
        </p:txBody>
      </p:sp>
      <p:sp>
        <p:nvSpPr>
          <p:cNvPr id="276" name="Rectangle"/>
          <p:cNvSpPr/>
          <p:nvPr/>
        </p:nvSpPr>
        <p:spPr>
          <a:xfrm>
            <a:off x="3488153" y="3150938"/>
            <a:ext cx="16550642" cy="1917156"/>
          </a:xfrm>
          <a:prstGeom prst="rect">
            <a:avLst/>
          </a:prstGeom>
          <a:ln w="63500">
            <a:solidFill>
              <a:schemeClr val="accent1">
                <a:lumOff val="-13575"/>
              </a:schemeClr>
            </a:solidFill>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2" name="Connection Line"/>
          <p:cNvSpPr/>
          <p:nvPr/>
        </p:nvSpPr>
        <p:spPr>
          <a:xfrm>
            <a:off x="10371044" y="7473073"/>
            <a:ext cx="1039474" cy="1268738"/>
          </a:xfrm>
          <a:custGeom>
            <a:avLst/>
            <a:gdLst/>
            <a:ahLst/>
            <a:cxnLst>
              <a:cxn ang="0">
                <a:pos x="wd2" y="hd2"/>
              </a:cxn>
              <a:cxn ang="5400000">
                <a:pos x="wd2" y="hd2"/>
              </a:cxn>
              <a:cxn ang="10800000">
                <a:pos x="wd2" y="hd2"/>
              </a:cxn>
              <a:cxn ang="16200000">
                <a:pos x="wd2" y="hd2"/>
              </a:cxn>
            </a:cxnLst>
            <a:rect l="0" t="0" r="r" b="b"/>
            <a:pathLst>
              <a:path w="19243" h="21600" fill="norm" stroke="1" extrusionOk="0">
                <a:moveTo>
                  <a:pt x="0" y="21600"/>
                </a:moveTo>
                <a:cubicBezTo>
                  <a:pt x="15455" y="19633"/>
                  <a:pt x="21600" y="12433"/>
                  <a:pt x="18436" y="0"/>
                </a:cubicBezTo>
              </a:path>
            </a:pathLst>
          </a:custGeom>
          <a:ln w="63500">
            <a:solidFill>
              <a:schemeClr val="accent1">
                <a:lumOff val="-13575"/>
              </a:schemeClr>
            </a:solidFill>
            <a:miter lim="400000"/>
            <a:tailEnd type="arrow"/>
          </a:ln>
        </p:spPr>
        <p:txBody>
          <a:bodyPr/>
          <a:lstStyle/>
          <a:p>
            <a:pPr/>
          </a:p>
        </p:txBody>
      </p:sp>
      <p:sp>
        <p:nvSpPr>
          <p:cNvPr id="278" name="drive"/>
          <p:cNvSpPr txBox="1"/>
          <p:nvPr/>
        </p:nvSpPr>
        <p:spPr>
          <a:xfrm>
            <a:off x="6299131" y="6026849"/>
            <a:ext cx="98221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drive</a:t>
            </a:r>
          </a:p>
        </p:txBody>
      </p:sp>
      <p:sp>
        <p:nvSpPr>
          <p:cNvPr id="279" name="Internal Codebase Quality"/>
          <p:cNvSpPr txBox="1"/>
          <p:nvPr/>
        </p:nvSpPr>
        <p:spPr>
          <a:xfrm>
            <a:off x="6698170" y="8030566"/>
            <a:ext cx="3462786" cy="1228597"/>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29259">
              <a:lnSpc>
                <a:spcPct val="100000"/>
              </a:lnSpc>
              <a:spcBef>
                <a:spcPts val="0"/>
              </a:spcBef>
              <a:defRPr sz="3120">
                <a:solidFill>
                  <a:schemeClr val="accent1">
                    <a:lumOff val="-13575"/>
                  </a:schemeClr>
                </a:solidFill>
                <a:latin typeface="Helvetica Neue Medium"/>
                <a:ea typeface="Helvetica Neue Medium"/>
                <a:cs typeface="Helvetica Neue Medium"/>
                <a:sym typeface="Helvetica Neue Medium"/>
              </a:defRPr>
            </a:lvl1pPr>
          </a:lstStyle>
          <a:p>
            <a:pPr/>
            <a:r>
              <a:t>Internal Codebase Quality</a:t>
            </a:r>
          </a:p>
        </p:txBody>
      </p:sp>
      <p:sp>
        <p:nvSpPr>
          <p:cNvPr id="303" name="Connection Line"/>
          <p:cNvSpPr/>
          <p:nvPr/>
        </p:nvSpPr>
        <p:spPr>
          <a:xfrm>
            <a:off x="7348944" y="5261389"/>
            <a:ext cx="963552" cy="1394059"/>
          </a:xfrm>
          <a:custGeom>
            <a:avLst/>
            <a:gdLst/>
            <a:ahLst/>
            <a:cxnLst>
              <a:cxn ang="0">
                <a:pos x="wd2" y="hd2"/>
              </a:cxn>
              <a:cxn ang="5400000">
                <a:pos x="wd2" y="hd2"/>
              </a:cxn>
              <a:cxn ang="10800000">
                <a:pos x="wd2" y="hd2"/>
              </a:cxn>
              <a:cxn ang="16200000">
                <a:pos x="wd2" y="hd2"/>
              </a:cxn>
            </a:cxnLst>
            <a:rect l="0" t="0" r="r" b="b"/>
            <a:pathLst>
              <a:path w="17939" h="20882" fill="norm" stroke="1" extrusionOk="0">
                <a:moveTo>
                  <a:pt x="17939" y="20823"/>
                </a:moveTo>
                <a:cubicBezTo>
                  <a:pt x="1467" y="21600"/>
                  <a:pt x="-3661" y="14659"/>
                  <a:pt x="2554" y="0"/>
                </a:cubicBezTo>
              </a:path>
            </a:pathLst>
          </a:custGeom>
          <a:ln w="63500">
            <a:solidFill>
              <a:schemeClr val="accent1">
                <a:lumOff val="-13575"/>
              </a:schemeClr>
            </a:solidFill>
            <a:miter lim="400000"/>
            <a:tailEnd type="arrow"/>
          </a:ln>
        </p:spPr>
        <p:txBody>
          <a:bodyPr/>
          <a:lstStyle/>
          <a:p>
            <a:pPr/>
          </a:p>
        </p:txBody>
      </p:sp>
      <p:sp>
        <p:nvSpPr>
          <p:cNvPr id="281" name="build"/>
          <p:cNvSpPr txBox="1"/>
          <p:nvPr/>
        </p:nvSpPr>
        <p:spPr>
          <a:xfrm>
            <a:off x="11396566" y="8245951"/>
            <a:ext cx="98221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build</a:t>
            </a:r>
          </a:p>
        </p:txBody>
      </p:sp>
      <p:sp>
        <p:nvSpPr>
          <p:cNvPr id="282" name="Self-Testing Code"/>
          <p:cNvSpPr txBox="1"/>
          <p:nvPr/>
        </p:nvSpPr>
        <p:spPr>
          <a:xfrm>
            <a:off x="9975020" y="10002533"/>
            <a:ext cx="3190856" cy="1100210"/>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04495">
              <a:lnSpc>
                <a:spcPct val="100000"/>
              </a:lnSpc>
              <a:spcBef>
                <a:spcPts val="0"/>
              </a:spcBef>
              <a:defRPr sz="2940">
                <a:solidFill>
                  <a:schemeClr val="accent1">
                    <a:lumOff val="-13575"/>
                  </a:schemeClr>
                </a:solidFill>
                <a:latin typeface="Helvetica Neue Medium"/>
                <a:ea typeface="Helvetica Neue Medium"/>
                <a:cs typeface="Helvetica Neue Medium"/>
                <a:sym typeface="Helvetica Neue Medium"/>
              </a:defRPr>
            </a:lvl1pPr>
          </a:lstStyle>
          <a:p>
            <a:pPr/>
            <a:r>
              <a:t>Self-Testing Code</a:t>
            </a:r>
          </a:p>
        </p:txBody>
      </p:sp>
      <p:sp>
        <p:nvSpPr>
          <p:cNvPr id="304" name="Connection Line"/>
          <p:cNvSpPr/>
          <p:nvPr/>
        </p:nvSpPr>
        <p:spPr>
          <a:xfrm>
            <a:off x="8835707" y="9497150"/>
            <a:ext cx="844466" cy="1095550"/>
          </a:xfrm>
          <a:custGeom>
            <a:avLst/>
            <a:gdLst/>
            <a:ahLst/>
            <a:cxnLst>
              <a:cxn ang="0">
                <a:pos x="wd2" y="hd2"/>
              </a:cxn>
              <a:cxn ang="5400000">
                <a:pos x="wd2" y="hd2"/>
              </a:cxn>
              <a:cxn ang="10800000">
                <a:pos x="wd2" y="hd2"/>
              </a:cxn>
              <a:cxn ang="16200000">
                <a:pos x="wd2" y="hd2"/>
              </a:cxn>
            </a:cxnLst>
            <a:rect l="0" t="0" r="r" b="b"/>
            <a:pathLst>
              <a:path w="20500" h="21600" fill="norm" stroke="1" extrusionOk="0">
                <a:moveTo>
                  <a:pt x="20500" y="21600"/>
                </a:moveTo>
                <a:cubicBezTo>
                  <a:pt x="5685" y="21460"/>
                  <a:pt x="-1100" y="14260"/>
                  <a:pt x="145" y="0"/>
                </a:cubicBezTo>
              </a:path>
            </a:pathLst>
          </a:custGeom>
          <a:ln w="63500">
            <a:solidFill>
              <a:schemeClr val="accent1">
                <a:lumOff val="-13575"/>
              </a:schemeClr>
            </a:solidFill>
            <a:miter lim="400000"/>
            <a:tailEnd type="arrow"/>
          </a:ln>
        </p:spPr>
        <p:txBody>
          <a:bodyPr/>
          <a:lstStyle/>
          <a:p>
            <a:pPr/>
          </a:p>
        </p:txBody>
      </p:sp>
      <p:sp>
        <p:nvSpPr>
          <p:cNvPr id="284" name="enable"/>
          <p:cNvSpPr txBox="1"/>
          <p:nvPr/>
        </p:nvSpPr>
        <p:spPr>
          <a:xfrm>
            <a:off x="7542409" y="9970783"/>
            <a:ext cx="129311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enable</a:t>
            </a:r>
          </a:p>
        </p:txBody>
      </p:sp>
      <p:sp>
        <p:nvSpPr>
          <p:cNvPr id="285" name="Refactoring"/>
          <p:cNvSpPr txBox="1"/>
          <p:nvPr/>
        </p:nvSpPr>
        <p:spPr>
          <a:xfrm>
            <a:off x="4376915" y="11379595"/>
            <a:ext cx="3190856" cy="693227"/>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70534">
              <a:lnSpc>
                <a:spcPct val="100000"/>
              </a:lnSpc>
              <a:spcBef>
                <a:spcPts val="0"/>
              </a:spcBef>
              <a:defRPr sz="3420">
                <a:solidFill>
                  <a:schemeClr val="accent1">
                    <a:lumOff val="-13575"/>
                  </a:schemeClr>
                </a:solidFill>
                <a:latin typeface="Helvetica Neue Medium"/>
                <a:ea typeface="Helvetica Neue Medium"/>
                <a:cs typeface="Helvetica Neue Medium"/>
                <a:sym typeface="Helvetica Neue Medium"/>
              </a:defRPr>
            </a:lvl1pPr>
          </a:lstStyle>
          <a:p>
            <a:pPr/>
            <a:r>
              <a:t>Refactoring     </a:t>
            </a:r>
          </a:p>
        </p:txBody>
      </p:sp>
      <p:sp>
        <p:nvSpPr>
          <p:cNvPr id="305" name="Connection Line"/>
          <p:cNvSpPr/>
          <p:nvPr/>
        </p:nvSpPr>
        <p:spPr>
          <a:xfrm>
            <a:off x="7733466" y="11341275"/>
            <a:ext cx="2252468" cy="684653"/>
          </a:xfrm>
          <a:custGeom>
            <a:avLst/>
            <a:gdLst/>
            <a:ahLst/>
            <a:cxnLst>
              <a:cxn ang="0">
                <a:pos x="wd2" y="hd2"/>
              </a:cxn>
              <a:cxn ang="5400000">
                <a:pos x="wd2" y="hd2"/>
              </a:cxn>
              <a:cxn ang="10800000">
                <a:pos x="wd2" y="hd2"/>
              </a:cxn>
              <a:cxn ang="16200000">
                <a:pos x="wd2" y="hd2"/>
              </a:cxn>
            </a:cxnLst>
            <a:rect l="0" t="0" r="r" b="b"/>
            <a:pathLst>
              <a:path w="21600" h="17978" fill="norm" stroke="1" extrusionOk="0">
                <a:moveTo>
                  <a:pt x="21600" y="0"/>
                </a:moveTo>
                <a:cubicBezTo>
                  <a:pt x="16872" y="16432"/>
                  <a:pt x="9672" y="21600"/>
                  <a:pt x="0" y="15504"/>
                </a:cubicBezTo>
              </a:path>
            </a:pathLst>
          </a:custGeom>
          <a:ln w="63500">
            <a:solidFill>
              <a:schemeClr val="accent1">
                <a:lumOff val="-13575"/>
              </a:schemeClr>
            </a:solidFill>
            <a:miter lim="400000"/>
            <a:tailEnd type="arrow"/>
          </a:ln>
        </p:spPr>
        <p:txBody>
          <a:bodyPr/>
          <a:lstStyle/>
          <a:p>
            <a:pPr/>
          </a:p>
        </p:txBody>
      </p:sp>
      <p:sp>
        <p:nvSpPr>
          <p:cNvPr id="287" name="can"/>
          <p:cNvSpPr txBox="1"/>
          <p:nvPr/>
        </p:nvSpPr>
        <p:spPr>
          <a:xfrm>
            <a:off x="9243365" y="11814363"/>
            <a:ext cx="75666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can</a:t>
            </a:r>
          </a:p>
        </p:txBody>
      </p:sp>
      <p:sp>
        <p:nvSpPr>
          <p:cNvPr id="306" name="Connection Line"/>
          <p:cNvSpPr/>
          <p:nvPr/>
        </p:nvSpPr>
        <p:spPr>
          <a:xfrm>
            <a:off x="4559375" y="8610825"/>
            <a:ext cx="1892923" cy="2563157"/>
          </a:xfrm>
          <a:custGeom>
            <a:avLst/>
            <a:gdLst/>
            <a:ahLst/>
            <a:cxnLst>
              <a:cxn ang="0">
                <a:pos x="wd2" y="hd2"/>
              </a:cxn>
              <a:cxn ang="5400000">
                <a:pos x="wd2" y="hd2"/>
              </a:cxn>
              <a:cxn ang="10800000">
                <a:pos x="wd2" y="hd2"/>
              </a:cxn>
              <a:cxn ang="16200000">
                <a:pos x="wd2" y="hd2"/>
              </a:cxn>
            </a:cxnLst>
            <a:rect l="0" t="0" r="r" b="b"/>
            <a:pathLst>
              <a:path w="16496" h="21600" fill="norm" stroke="1" extrusionOk="0">
                <a:moveTo>
                  <a:pt x="8845" y="21600"/>
                </a:moveTo>
                <a:cubicBezTo>
                  <a:pt x="-5104" y="11507"/>
                  <a:pt x="-2554" y="4307"/>
                  <a:pt x="16496" y="0"/>
                </a:cubicBezTo>
              </a:path>
            </a:pathLst>
          </a:custGeom>
          <a:ln w="63500">
            <a:solidFill>
              <a:schemeClr val="accent1">
                <a:lumOff val="-13575"/>
              </a:schemeClr>
            </a:solidFill>
            <a:miter lim="400000"/>
            <a:tailEnd type="arrow"/>
          </a:ln>
        </p:spPr>
        <p:txBody>
          <a:bodyPr/>
          <a:lstStyle/>
          <a:p>
            <a:pPr/>
          </a:p>
        </p:txBody>
      </p:sp>
      <p:sp>
        <p:nvSpPr>
          <p:cNvPr id="289" name="improve"/>
          <p:cNvSpPr txBox="1"/>
          <p:nvPr/>
        </p:nvSpPr>
        <p:spPr>
          <a:xfrm>
            <a:off x="2851932" y="9480788"/>
            <a:ext cx="1546861"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improve</a:t>
            </a:r>
          </a:p>
        </p:txBody>
      </p:sp>
      <p:sp>
        <p:nvSpPr>
          <p:cNvPr id="290" name="Continuous Integration"/>
          <p:cNvSpPr txBox="1"/>
          <p:nvPr/>
        </p:nvSpPr>
        <p:spPr>
          <a:xfrm>
            <a:off x="13804858" y="8792461"/>
            <a:ext cx="3190856" cy="1100211"/>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04495">
              <a:lnSpc>
                <a:spcPct val="100000"/>
              </a:lnSpc>
              <a:spcBef>
                <a:spcPts val="0"/>
              </a:spcBef>
              <a:defRPr sz="2940">
                <a:solidFill>
                  <a:schemeClr val="accent1">
                    <a:lumOff val="-13575"/>
                  </a:schemeClr>
                </a:solidFill>
                <a:latin typeface="Helvetica Neue Medium"/>
                <a:ea typeface="Helvetica Neue Medium"/>
                <a:cs typeface="Helvetica Neue Medium"/>
                <a:sym typeface="Helvetica Neue Medium"/>
              </a:defRPr>
            </a:lvl1pPr>
          </a:lstStyle>
          <a:p>
            <a:pPr/>
            <a:r>
              <a:t>Continuous Integration</a:t>
            </a:r>
          </a:p>
        </p:txBody>
      </p:sp>
      <p:sp>
        <p:nvSpPr>
          <p:cNvPr id="291" name="Continuous Delivery"/>
          <p:cNvSpPr txBox="1"/>
          <p:nvPr/>
        </p:nvSpPr>
        <p:spPr>
          <a:xfrm>
            <a:off x="16966468" y="7192767"/>
            <a:ext cx="3190856" cy="1100211"/>
          </a:xfrm>
          <a:prstGeom prst="rect">
            <a:avLst/>
          </a:prstGeom>
          <a:ln w="635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ctr" defTabSz="404495">
              <a:lnSpc>
                <a:spcPct val="100000"/>
              </a:lnSpc>
              <a:spcBef>
                <a:spcPts val="0"/>
              </a:spcBef>
              <a:defRPr sz="2940">
                <a:solidFill>
                  <a:schemeClr val="accent1">
                    <a:lumOff val="-13575"/>
                  </a:schemeClr>
                </a:solidFill>
                <a:latin typeface="Helvetica Neue Medium"/>
                <a:ea typeface="Helvetica Neue Medium"/>
                <a:cs typeface="Helvetica Neue Medium"/>
                <a:sym typeface="Helvetica Neue Medium"/>
              </a:defRPr>
            </a:lvl1pPr>
          </a:lstStyle>
          <a:p>
            <a:pPr/>
            <a:r>
              <a:t>Continuous Delivery</a:t>
            </a:r>
          </a:p>
        </p:txBody>
      </p:sp>
      <p:sp>
        <p:nvSpPr>
          <p:cNvPr id="307" name="Connection Line"/>
          <p:cNvSpPr/>
          <p:nvPr/>
        </p:nvSpPr>
        <p:spPr>
          <a:xfrm>
            <a:off x="13493664" y="10051015"/>
            <a:ext cx="1244889" cy="785833"/>
          </a:xfrm>
          <a:custGeom>
            <a:avLst/>
            <a:gdLst/>
            <a:ahLst/>
            <a:cxnLst>
              <a:cxn ang="0">
                <a:pos x="wd2" y="hd2"/>
              </a:cxn>
              <a:cxn ang="5400000">
                <a:pos x="wd2" y="hd2"/>
              </a:cxn>
              <a:cxn ang="10800000">
                <a:pos x="wd2" y="hd2"/>
              </a:cxn>
              <a:cxn ang="16200000">
                <a:pos x="wd2" y="hd2"/>
              </a:cxn>
            </a:cxnLst>
            <a:rect l="0" t="0" r="r" b="b"/>
            <a:pathLst>
              <a:path w="21600" h="18055" fill="norm" stroke="1" extrusionOk="0">
                <a:moveTo>
                  <a:pt x="0" y="15729"/>
                </a:moveTo>
                <a:cubicBezTo>
                  <a:pt x="13014" y="21600"/>
                  <a:pt x="20214" y="16357"/>
                  <a:pt x="21600" y="0"/>
                </a:cubicBezTo>
              </a:path>
            </a:pathLst>
          </a:custGeom>
          <a:ln w="63500">
            <a:solidFill>
              <a:schemeClr val="accent1">
                <a:lumOff val="-13575"/>
              </a:schemeClr>
            </a:solidFill>
            <a:miter lim="400000"/>
            <a:tailEnd type="arrow"/>
          </a:ln>
        </p:spPr>
        <p:txBody>
          <a:bodyPr/>
          <a:lstStyle/>
          <a:p>
            <a:pPr/>
          </a:p>
        </p:txBody>
      </p:sp>
      <p:sp>
        <p:nvSpPr>
          <p:cNvPr id="293" name="culture"/>
          <p:cNvSpPr txBox="1"/>
          <p:nvPr/>
        </p:nvSpPr>
        <p:spPr>
          <a:xfrm>
            <a:off x="14611232" y="10522243"/>
            <a:ext cx="133502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culture</a:t>
            </a:r>
          </a:p>
        </p:txBody>
      </p:sp>
      <p:sp>
        <p:nvSpPr>
          <p:cNvPr id="308" name="Connection Line"/>
          <p:cNvSpPr/>
          <p:nvPr/>
        </p:nvSpPr>
        <p:spPr>
          <a:xfrm>
            <a:off x="17215133" y="8462102"/>
            <a:ext cx="1329068" cy="952512"/>
          </a:xfrm>
          <a:custGeom>
            <a:avLst/>
            <a:gdLst/>
            <a:ahLst/>
            <a:cxnLst>
              <a:cxn ang="0">
                <a:pos x="wd2" y="hd2"/>
              </a:cxn>
              <a:cxn ang="5400000">
                <a:pos x="wd2" y="hd2"/>
              </a:cxn>
              <a:cxn ang="10800000">
                <a:pos x="wd2" y="hd2"/>
              </a:cxn>
              <a:cxn ang="16200000">
                <a:pos x="wd2" y="hd2"/>
              </a:cxn>
            </a:cxnLst>
            <a:rect l="0" t="0" r="r" b="b"/>
            <a:pathLst>
              <a:path w="21600" h="19479" fill="norm" stroke="1" extrusionOk="0">
                <a:moveTo>
                  <a:pt x="0" y="18852"/>
                </a:moveTo>
                <a:cubicBezTo>
                  <a:pt x="13542" y="21600"/>
                  <a:pt x="20742" y="15316"/>
                  <a:pt x="21600" y="0"/>
                </a:cubicBezTo>
              </a:path>
            </a:pathLst>
          </a:custGeom>
          <a:ln w="63500">
            <a:solidFill>
              <a:schemeClr val="accent1">
                <a:lumOff val="-13575"/>
              </a:schemeClr>
            </a:solidFill>
            <a:miter lim="400000"/>
            <a:tailEnd type="arrow"/>
          </a:ln>
        </p:spPr>
        <p:txBody>
          <a:bodyPr/>
          <a:lstStyle/>
          <a:p>
            <a:pPr/>
          </a:p>
        </p:txBody>
      </p:sp>
      <p:sp>
        <p:nvSpPr>
          <p:cNvPr id="295" name="enable"/>
          <p:cNvSpPr txBox="1"/>
          <p:nvPr/>
        </p:nvSpPr>
        <p:spPr>
          <a:xfrm>
            <a:off x="18472151" y="8899378"/>
            <a:ext cx="129311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enable</a:t>
            </a:r>
          </a:p>
        </p:txBody>
      </p:sp>
      <p:sp>
        <p:nvSpPr>
          <p:cNvPr id="309" name="Connection Line"/>
          <p:cNvSpPr/>
          <p:nvPr/>
        </p:nvSpPr>
        <p:spPr>
          <a:xfrm>
            <a:off x="12286854" y="6021346"/>
            <a:ext cx="5307452" cy="957932"/>
          </a:xfrm>
          <a:custGeom>
            <a:avLst/>
            <a:gdLst/>
            <a:ahLst/>
            <a:cxnLst>
              <a:cxn ang="0">
                <a:pos x="wd2" y="hd2"/>
              </a:cxn>
              <a:cxn ang="5400000">
                <a:pos x="wd2" y="hd2"/>
              </a:cxn>
              <a:cxn ang="10800000">
                <a:pos x="wd2" y="hd2"/>
              </a:cxn>
              <a:cxn ang="16200000">
                <a:pos x="wd2" y="hd2"/>
              </a:cxn>
            </a:cxnLst>
            <a:rect l="0" t="0" r="r" b="b"/>
            <a:pathLst>
              <a:path w="21600" h="16474" fill="norm" stroke="1" extrusionOk="0">
                <a:moveTo>
                  <a:pt x="21600" y="16474"/>
                </a:moveTo>
                <a:cubicBezTo>
                  <a:pt x="15478" y="-2659"/>
                  <a:pt x="8278" y="-5126"/>
                  <a:pt x="0" y="9074"/>
                </a:cubicBezTo>
              </a:path>
            </a:pathLst>
          </a:custGeom>
          <a:ln w="63500">
            <a:solidFill>
              <a:schemeClr val="accent1">
                <a:lumOff val="-13575"/>
              </a:schemeClr>
            </a:solidFill>
            <a:miter lim="400000"/>
            <a:tailEnd type="arrow"/>
          </a:ln>
        </p:spPr>
        <p:txBody>
          <a:bodyPr/>
          <a:lstStyle/>
          <a:p>
            <a:pPr/>
          </a:p>
        </p:txBody>
      </p:sp>
      <p:sp>
        <p:nvSpPr>
          <p:cNvPr id="297" name="support"/>
          <p:cNvSpPr txBox="1"/>
          <p:nvPr/>
        </p:nvSpPr>
        <p:spPr>
          <a:xfrm>
            <a:off x="14110718" y="6065441"/>
            <a:ext cx="148285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3000">
                <a:solidFill>
                  <a:schemeClr val="accent1">
                    <a:lumOff val="-13575"/>
                  </a:schemeClr>
                </a:solidFill>
                <a:latin typeface="Helvetica Neue Medium"/>
                <a:ea typeface="Helvetica Neue Medium"/>
                <a:cs typeface="Helvetica Neue Medium"/>
                <a:sym typeface="Helvetica Neue Medium"/>
              </a:defRPr>
            </a:lvl1pPr>
          </a:lstStyle>
          <a:p>
            <a:pPr/>
            <a:r>
              <a:t>support</a:t>
            </a:r>
          </a:p>
        </p:txBody>
      </p:sp>
      <p:sp>
        <p:nvSpPr>
          <p:cNvPr id="298" name="Martin Fowler - Thoughtworks XConf Bangkok 2018"/>
          <p:cNvSpPr txBox="1"/>
          <p:nvPr/>
        </p:nvSpPr>
        <p:spPr>
          <a:xfrm>
            <a:off x="14102006" y="12702305"/>
            <a:ext cx="9528430"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b="1" i="1" sz="3000"/>
            </a:lvl1pPr>
          </a:lstStyle>
          <a:p>
            <a:pPr/>
            <a:r>
              <a:t>Martin Fowler - Thoughtworks XConf Bangkok 2018</a:t>
            </a:r>
          </a:p>
        </p:txBody>
      </p:sp>
      <p:sp>
        <p:nvSpPr>
          <p:cNvPr id="299" name="Start here…"/>
          <p:cNvSpPr txBox="1"/>
          <p:nvPr/>
        </p:nvSpPr>
        <p:spPr>
          <a:xfrm>
            <a:off x="12125411" y="11289538"/>
            <a:ext cx="2096416"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lnSpc>
                <a:spcPct val="100000"/>
              </a:lnSpc>
              <a:spcBef>
                <a:spcPts val="0"/>
              </a:spcBef>
              <a:defRPr i="1" sz="2800">
                <a:solidFill>
                  <a:schemeClr val="accent5">
                    <a:hueOff val="-82419"/>
                    <a:satOff val="-9513"/>
                    <a:lumOff val="-16343"/>
                  </a:schemeClr>
                </a:solidFill>
                <a:latin typeface="Helvetica Neue Medium"/>
                <a:ea typeface="Helvetica Neue Medium"/>
                <a:cs typeface="Helvetica Neue Medium"/>
                <a:sym typeface="Helvetica Neue Medium"/>
              </a:defRPr>
            </a:lvl1pPr>
          </a:lstStyle>
          <a:p>
            <a:pPr/>
            <a:r>
              <a:t>Start here…</a:t>
            </a:r>
          </a:p>
        </p:txBody>
      </p:sp>
      <p:sp>
        <p:nvSpPr>
          <p:cNvPr id="300" name="Line"/>
          <p:cNvSpPr/>
          <p:nvPr/>
        </p:nvSpPr>
        <p:spPr>
          <a:xfrm flipV="1">
            <a:off x="11618076" y="11289537"/>
            <a:ext cx="1" cy="298314"/>
          </a:xfrm>
          <a:prstGeom prst="line">
            <a:avLst/>
          </a:prstGeom>
          <a:ln w="25400">
            <a:solidFill>
              <a:schemeClr val="accent5">
                <a:hueOff val="-82419"/>
                <a:satOff val="-9513"/>
                <a:lumOff val="-16343"/>
              </a:schemeClr>
            </a:solidFill>
            <a:miter lim="400000"/>
            <a:tailEnd type="triangle"/>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01" name="Line"/>
          <p:cNvSpPr/>
          <p:nvPr/>
        </p:nvSpPr>
        <p:spPr>
          <a:xfrm flipH="1">
            <a:off x="11601573" y="11582462"/>
            <a:ext cx="368259" cy="1"/>
          </a:xfrm>
          <a:prstGeom prst="line">
            <a:avLst/>
          </a:prstGeom>
          <a:ln w="25400">
            <a:solidFill>
              <a:schemeClr val="accent5">
                <a:hueOff val="-82419"/>
                <a:satOff val="-9513"/>
                <a:lumOff val="-16343"/>
              </a:schemeClr>
            </a:solidFill>
            <a:miter lim="400000"/>
          </a:ln>
        </p:spPr>
        <p:txBody>
          <a:bodyPr lIns="0" tIns="0" rIns="0" bIns="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7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302"/>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7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304"/>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282"/>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2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0" fill="hold">
                                  <p:stCondLst>
                                    <p:cond delay="0"/>
                                  </p:stCondLst>
                                  <p:iterate type="el" backwards="0">
                                    <p:tmAbs val="0"/>
                                  </p:iterate>
                                  <p:childTnLst>
                                    <p:set>
                                      <p:cBhvr>
                                        <p:cTn id="36" fill="hold"/>
                                        <p:tgtEl>
                                          <p:spTgt spid="305"/>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285"/>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2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3" fill="hold">
                                  <p:stCondLst>
                                    <p:cond delay="0"/>
                                  </p:stCondLst>
                                  <p:iterate type="el" backwards="0">
                                    <p:tmAbs val="0"/>
                                  </p:iterate>
                                  <p:childTnLst>
                                    <p:set>
                                      <p:cBhvr>
                                        <p:cTn id="46" fill="hold"/>
                                        <p:tgtEl>
                                          <p:spTgt spid="306"/>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4" fill="hold">
                                  <p:stCondLst>
                                    <p:cond delay="0"/>
                                  </p:stCondLst>
                                  <p:iterate type="el" backwards="0">
                                    <p:tmAbs val="0"/>
                                  </p:iterate>
                                  <p:childTnLst>
                                    <p:set>
                                      <p:cBhvr>
                                        <p:cTn id="49" fill="hold"/>
                                        <p:tgtEl>
                                          <p:spTgt spid="28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5" fill="hold">
                                  <p:stCondLst>
                                    <p:cond delay="0"/>
                                  </p:stCondLst>
                                  <p:iterate type="el" backwards="0">
                                    <p:tmAbs val="0"/>
                                  </p:iterate>
                                  <p:childTnLst>
                                    <p:set>
                                      <p:cBhvr>
                                        <p:cTn id="53" fill="hold"/>
                                        <p:tgtEl>
                                          <p:spTgt spid="290"/>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6" fill="hold">
                                  <p:stCondLst>
                                    <p:cond delay="0"/>
                                  </p:stCondLst>
                                  <p:iterate type="el" backwards="0">
                                    <p:tmAbs val="0"/>
                                  </p:iterate>
                                  <p:childTnLst>
                                    <p:set>
                                      <p:cBhvr>
                                        <p:cTn id="56" fill="hold"/>
                                        <p:tgtEl>
                                          <p:spTgt spid="307"/>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7" fill="hold">
                                  <p:stCondLst>
                                    <p:cond delay="0"/>
                                  </p:stCondLst>
                                  <p:iterate type="el" backwards="0">
                                    <p:tmAbs val="0"/>
                                  </p:iterate>
                                  <p:childTnLst>
                                    <p:set>
                                      <p:cBhvr>
                                        <p:cTn id="59" fill="hold"/>
                                        <p:tgtEl>
                                          <p:spTgt spid="29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0" presetID="1" grpId="18" fill="hold">
                                  <p:stCondLst>
                                    <p:cond delay="0"/>
                                  </p:stCondLst>
                                  <p:iterate type="el" backwards="0">
                                    <p:tmAbs val="0"/>
                                  </p:iterate>
                                  <p:childTnLst>
                                    <p:set>
                                      <p:cBhvr>
                                        <p:cTn id="63" fill="hold"/>
                                        <p:tgtEl>
                                          <p:spTgt spid="309"/>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19" fill="hold">
                                  <p:stCondLst>
                                    <p:cond delay="0"/>
                                  </p:stCondLst>
                                  <p:iterate type="el" backwards="0">
                                    <p:tmAbs val="0"/>
                                  </p:iterate>
                                  <p:childTnLst>
                                    <p:set>
                                      <p:cBhvr>
                                        <p:cTn id="66" fill="hold"/>
                                        <p:tgtEl>
                                          <p:spTgt spid="297"/>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0" fill="hold">
                                  <p:stCondLst>
                                    <p:cond delay="0"/>
                                  </p:stCondLst>
                                  <p:iterate type="el" backwards="0">
                                    <p:tmAbs val="0"/>
                                  </p:iterate>
                                  <p:childTnLst>
                                    <p:set>
                                      <p:cBhvr>
                                        <p:cTn id="69" fill="hold"/>
                                        <p:tgtEl>
                                          <p:spTgt spid="291"/>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21" fill="hold">
                                  <p:stCondLst>
                                    <p:cond delay="0"/>
                                  </p:stCondLst>
                                  <p:iterate type="el" backwards="0">
                                    <p:tmAbs val="0"/>
                                  </p:iterate>
                                  <p:childTnLst>
                                    <p:set>
                                      <p:cBhvr>
                                        <p:cTn id="72" fill="hold"/>
                                        <p:tgtEl>
                                          <p:spTgt spid="308"/>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2" fill="hold">
                                  <p:stCondLst>
                                    <p:cond delay="0"/>
                                  </p:stCondLst>
                                  <p:iterate type="el" backwards="0">
                                    <p:tmAbs val="0"/>
                                  </p:iterate>
                                  <p:childTnLst>
                                    <p:set>
                                      <p:cBhvr>
                                        <p:cTn id="75" fill="hold"/>
                                        <p:tgtEl>
                                          <p:spTgt spid="29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0" presetID="1" grpId="23" fill="hold">
                                  <p:stCondLst>
                                    <p:cond delay="0"/>
                                  </p:stCondLst>
                                  <p:iterate type="el" backwards="0">
                                    <p:tmAbs val="0"/>
                                  </p:iterate>
                                  <p:childTnLst>
                                    <p:set>
                                      <p:cBhvr>
                                        <p:cTn id="79" fill="hold"/>
                                        <p:tgtEl>
                                          <p:spTgt spid="300"/>
                                        </p:tgtEl>
                                        <p:attrNameLst>
                                          <p:attrName>style.visibility</p:attrName>
                                        </p:attrNameLst>
                                      </p:cBhvr>
                                      <p:to>
                                        <p:strVal val="visible"/>
                                      </p:to>
                                    </p:set>
                                  </p:childTnLst>
                                </p:cTn>
                              </p:par>
                            </p:childTnLst>
                          </p:cTn>
                        </p:par>
                        <p:par>
                          <p:cTn id="80" fill="hold">
                            <p:stCondLst>
                              <p:cond delay="0"/>
                            </p:stCondLst>
                            <p:childTnLst>
                              <p:par>
                                <p:cTn id="81" presetClass="entr" nodeType="afterEffect" presetSubtype="0" presetID="1" grpId="24" fill="hold">
                                  <p:stCondLst>
                                    <p:cond delay="0"/>
                                  </p:stCondLst>
                                  <p:iterate type="el" backwards="0">
                                    <p:tmAbs val="0"/>
                                  </p:iterate>
                                  <p:childTnLst>
                                    <p:set>
                                      <p:cBhvr>
                                        <p:cTn id="82" fill="hold"/>
                                        <p:tgtEl>
                                          <p:spTgt spid="301"/>
                                        </p:tgtEl>
                                        <p:attrNameLst>
                                          <p:attrName>style.visibility</p:attrName>
                                        </p:attrNameLst>
                                      </p:cBhvr>
                                      <p:to>
                                        <p:strVal val="visible"/>
                                      </p:to>
                                    </p:set>
                                  </p:childTnLst>
                                </p:cTn>
                              </p:par>
                            </p:childTnLst>
                          </p:cTn>
                        </p:par>
                        <p:par>
                          <p:cTn id="83" fill="hold">
                            <p:stCondLst>
                              <p:cond delay="0"/>
                            </p:stCondLst>
                            <p:childTnLst>
                              <p:par>
                                <p:cTn id="84" presetClass="entr" nodeType="afterEffect" presetSubtype="0" presetID="1" grpId="25" fill="hold">
                                  <p:stCondLst>
                                    <p:cond delay="0"/>
                                  </p:stCondLst>
                                  <p:iterate type="el" backwards="0">
                                    <p:tmAbs val="0"/>
                                  </p:iterate>
                                  <p:childTnLst>
                                    <p:set>
                                      <p:cBhvr>
                                        <p:cTn id="85" fill="hold"/>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 grpId="12"/>
      <p:bldP build="whole" bldLvl="1" animBg="1" rev="0" advAuto="0" spid="295" grpId="22"/>
      <p:bldP build="whole" bldLvl="1" animBg="1" rev="0" advAuto="0" spid="291" grpId="20"/>
      <p:bldP build="whole" bldLvl="1" animBg="1" rev="0" advAuto="0" spid="278" grpId="3"/>
      <p:bldP build="whole" bldLvl="1" animBg="1" rev="0" advAuto="0" spid="281" grpId="6"/>
      <p:bldP build="whole" bldLvl="1" animBg="1" rev="0" advAuto="0" spid="282" grpId="8"/>
      <p:bldP build="whole" bldLvl="1" animBg="1" rev="0" advAuto="0" spid="302" grpId="4"/>
      <p:bldP build="whole" bldLvl="1" animBg="1" rev="0" advAuto="0" spid="285" grpId="11"/>
      <p:bldP build="whole" bldLvl="1" animBg="1" rev="0" advAuto="0" spid="279" grpId="5"/>
      <p:bldP build="whole" bldLvl="1" animBg="1" rev="0" advAuto="0" spid="301" grpId="24"/>
      <p:bldP build="whole" bldLvl="1" animBg="1" rev="0" advAuto="0" spid="300" grpId="23"/>
      <p:bldP build="whole" bldLvl="1" animBg="1" rev="0" advAuto="0" spid="303" grpId="1"/>
      <p:bldP build="whole" bldLvl="1" animBg="1" rev="0" advAuto="0" spid="299" grpId="25"/>
      <p:bldP build="whole" bldLvl="1" animBg="1" rev="0" advAuto="0" spid="290" grpId="15"/>
      <p:bldP build="whole" bldLvl="1" animBg="1" rev="0" advAuto="0" spid="305" grpId="10"/>
      <p:bldP build="whole" bldLvl="1" animBg="1" rev="0" advAuto="0" spid="284" grpId="9"/>
      <p:bldP build="whole" bldLvl="1" animBg="1" rev="0" advAuto="0" spid="307" grpId="16"/>
      <p:bldP build="whole" bldLvl="1" animBg="1" rev="0" advAuto="0" spid="309" grpId="18"/>
      <p:bldP build="whole" bldLvl="1" animBg="1" rev="0" advAuto="0" spid="289" grpId="14"/>
      <p:bldP build="whole" bldLvl="1" animBg="1" rev="0" advAuto="0" spid="306" grpId="13"/>
      <p:bldP build="whole" bldLvl="1" animBg="1" rev="0" advAuto="0" spid="293" grpId="17"/>
      <p:bldP build="whole" bldLvl="1" animBg="1" rev="0" advAuto="0" spid="304" grpId="7"/>
      <p:bldP build="whole" bldLvl="1" animBg="1" rev="0" advAuto="0" spid="308" grpId="21"/>
      <p:bldP build="whole" bldLvl="1" animBg="1" rev="0" advAuto="0" spid="274" grpId="2"/>
      <p:bldP build="whole" bldLvl="1" animBg="1" rev="0" advAuto="0" spid="297" grpId="19"/>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When you’re dealing with legacy code"/>
          <p:cNvSpPr txBox="1"/>
          <p:nvPr>
            <p:ph type="title"/>
          </p:nvPr>
        </p:nvSpPr>
        <p:spPr>
          <a:prstGeom prst="rect">
            <a:avLst/>
          </a:prstGeom>
        </p:spPr>
        <p:txBody>
          <a:bodyPr/>
          <a:lstStyle/>
          <a:p>
            <a:pPr/>
            <a:r>
              <a:t>When you’re dealing with legacy code</a:t>
            </a:r>
          </a:p>
        </p:txBody>
      </p:sp>
      <p:sp>
        <p:nvSpPr>
          <p:cNvPr id="312" name="technical excellence is your frie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technical excellence is your friend.</a:t>
            </a:r>
          </a:p>
        </p:txBody>
      </p:sp>
      <p:grpSp>
        <p:nvGrpSpPr>
          <p:cNvPr id="315" name="Test-Driven Development"/>
          <p:cNvGrpSpPr/>
          <p:nvPr/>
        </p:nvGrpSpPr>
        <p:grpSpPr>
          <a:xfrm>
            <a:off x="1147789" y="5734274"/>
            <a:ext cx="6683376" cy="2597323"/>
            <a:chOff x="0" y="0"/>
            <a:chExt cx="6683375" cy="2597322"/>
          </a:xfrm>
        </p:grpSpPr>
        <p:sp>
          <p:nvSpPr>
            <p:cNvPr id="314" name="Test-Driven Development"/>
            <p:cNvSpPr/>
            <p:nvPr/>
          </p:nvSpPr>
          <p:spPr>
            <a:xfrm>
              <a:off x="50800" y="50800"/>
              <a:ext cx="6581679" cy="2138328"/>
            </a:xfrm>
            <a:prstGeom prst="wedgeEllipseCallout">
              <a:avLst>
                <a:gd name="adj1" fmla="val 22121"/>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solidFill>
                    <a:schemeClr val="accent5">
                      <a:hueOff val="-82419"/>
                      <a:satOff val="-9513"/>
                      <a:lumOff val="-16343"/>
                    </a:schemeClr>
                  </a:solidFill>
                  <a:latin typeface="Menlo Regular"/>
                  <a:ea typeface="Menlo Regular"/>
                  <a:cs typeface="Menlo Regular"/>
                  <a:sym typeface="Menlo Regular"/>
                </a:defRPr>
              </a:lvl1pPr>
            </a:lstStyle>
            <a:p>
              <a:pPr/>
              <a:r>
                <a:t>Test-Driven Development</a:t>
              </a:r>
            </a:p>
          </p:txBody>
        </p:sp>
        <p:pic>
          <p:nvPicPr>
            <p:cNvPr id="313" name="Test-Driven Development Test-Driven Development" descr="Test-Driven Development Test-Driven Development"/>
            <p:cNvPicPr>
              <a:picLocks noChangeAspect="0"/>
            </p:cNvPicPr>
            <p:nvPr/>
          </p:nvPicPr>
          <p:blipFill>
            <a:blip r:embed="rId2">
              <a:extLst/>
            </a:blip>
            <a:stretch>
              <a:fillRect/>
            </a:stretch>
          </p:blipFill>
          <p:spPr>
            <a:xfrm>
              <a:off x="0" y="-1"/>
              <a:ext cx="6683376" cy="2597324"/>
            </a:xfrm>
            <a:prstGeom prst="rect">
              <a:avLst/>
            </a:prstGeom>
            <a:effectLst/>
          </p:spPr>
        </p:pic>
      </p:grpSp>
      <p:grpSp>
        <p:nvGrpSpPr>
          <p:cNvPr id="318" name="End-to-end automation test"/>
          <p:cNvGrpSpPr/>
          <p:nvPr/>
        </p:nvGrpSpPr>
        <p:grpSpPr>
          <a:xfrm>
            <a:off x="15386215" y="4400203"/>
            <a:ext cx="7889480" cy="2706393"/>
            <a:chOff x="0" y="0"/>
            <a:chExt cx="7889478" cy="2706392"/>
          </a:xfrm>
        </p:grpSpPr>
        <p:sp>
          <p:nvSpPr>
            <p:cNvPr id="317" name="End-to-end automation test"/>
            <p:cNvSpPr/>
            <p:nvPr/>
          </p:nvSpPr>
          <p:spPr>
            <a:xfrm>
              <a:off x="50800" y="50800"/>
              <a:ext cx="7787850" cy="2138328"/>
            </a:xfrm>
            <a:prstGeom prst="wedgeEllipseCallout">
              <a:avLst>
                <a:gd name="adj1" fmla="val -9423"/>
                <a:gd name="adj2" fmla="val 69887"/>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End-to-end automation test</a:t>
              </a:r>
            </a:p>
          </p:txBody>
        </p:sp>
        <p:pic>
          <p:nvPicPr>
            <p:cNvPr id="316" name="End-to-end automation test End-to-end automation test" descr="End-to-end automation test End-to-end automation test"/>
            <p:cNvPicPr>
              <a:picLocks noChangeAspect="0"/>
            </p:cNvPicPr>
            <p:nvPr/>
          </p:nvPicPr>
          <p:blipFill>
            <a:blip r:embed="rId3">
              <a:extLst/>
            </a:blip>
            <a:stretch>
              <a:fillRect/>
            </a:stretch>
          </p:blipFill>
          <p:spPr>
            <a:xfrm>
              <a:off x="0" y="0"/>
              <a:ext cx="7889479" cy="2706393"/>
            </a:xfrm>
            <a:prstGeom prst="rect">
              <a:avLst/>
            </a:prstGeom>
            <a:effectLst/>
          </p:spPr>
        </p:pic>
      </p:grpSp>
      <p:grpSp>
        <p:nvGrpSpPr>
          <p:cNvPr id="321" name="Design Patterns"/>
          <p:cNvGrpSpPr/>
          <p:nvPr/>
        </p:nvGrpSpPr>
        <p:grpSpPr>
          <a:xfrm>
            <a:off x="2441022" y="8994343"/>
            <a:ext cx="6683376" cy="2597323"/>
            <a:chOff x="0" y="0"/>
            <a:chExt cx="6683375" cy="2597322"/>
          </a:xfrm>
        </p:grpSpPr>
        <p:sp>
          <p:nvSpPr>
            <p:cNvPr id="320" name="Design Patterns"/>
            <p:cNvSpPr/>
            <p:nvPr/>
          </p:nvSpPr>
          <p:spPr>
            <a:xfrm>
              <a:off x="50800" y="50800"/>
              <a:ext cx="6581679" cy="2138328"/>
            </a:xfrm>
            <a:prstGeom prst="wedgeEllipseCallout">
              <a:avLst>
                <a:gd name="adj1" fmla="val 22121"/>
                <a:gd name="adj2" fmla="val 65381"/>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solidFill>
                    <a:schemeClr val="accent5">
                      <a:hueOff val="-82419"/>
                      <a:satOff val="-9513"/>
                      <a:lumOff val="-16343"/>
                    </a:schemeClr>
                  </a:solidFill>
                  <a:latin typeface="Menlo Regular"/>
                  <a:ea typeface="Menlo Regular"/>
                  <a:cs typeface="Menlo Regular"/>
                  <a:sym typeface="Menlo Regular"/>
                </a:defRPr>
              </a:lvl1pPr>
            </a:lstStyle>
            <a:p>
              <a:pPr/>
              <a:r>
                <a:t>Design Patterns</a:t>
              </a:r>
            </a:p>
          </p:txBody>
        </p:sp>
        <p:pic>
          <p:nvPicPr>
            <p:cNvPr id="319" name="Design Patterns Design Patterns" descr="Design Patterns Design Patterns"/>
            <p:cNvPicPr>
              <a:picLocks noChangeAspect="0"/>
            </p:cNvPicPr>
            <p:nvPr/>
          </p:nvPicPr>
          <p:blipFill>
            <a:blip r:embed="rId2">
              <a:extLst/>
            </a:blip>
            <a:stretch>
              <a:fillRect/>
            </a:stretch>
          </p:blipFill>
          <p:spPr>
            <a:xfrm>
              <a:off x="0" y="-1"/>
              <a:ext cx="6683376" cy="2597324"/>
            </a:xfrm>
            <a:prstGeom prst="rect">
              <a:avLst/>
            </a:prstGeom>
            <a:effectLst/>
          </p:spPr>
        </p:pic>
      </p:grpSp>
      <p:grpSp>
        <p:nvGrpSpPr>
          <p:cNvPr id="324" name="Quality Code Coverage"/>
          <p:cNvGrpSpPr/>
          <p:nvPr/>
        </p:nvGrpSpPr>
        <p:grpSpPr>
          <a:xfrm>
            <a:off x="16746821" y="8939773"/>
            <a:ext cx="6683376" cy="2706463"/>
            <a:chOff x="0" y="0"/>
            <a:chExt cx="6683375" cy="2706461"/>
          </a:xfrm>
        </p:grpSpPr>
        <p:sp>
          <p:nvSpPr>
            <p:cNvPr id="323" name="Quality Code Coverage"/>
            <p:cNvSpPr/>
            <p:nvPr/>
          </p:nvSpPr>
          <p:spPr>
            <a:xfrm>
              <a:off x="50800" y="50800"/>
              <a:ext cx="6581679" cy="2138328"/>
            </a:xfrm>
            <a:prstGeom prst="wedgeEllipseCallout">
              <a:avLst>
                <a:gd name="adj1" fmla="val -10587"/>
                <a:gd name="adj2" fmla="val 69855"/>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Quality Code Coverage</a:t>
              </a:r>
            </a:p>
          </p:txBody>
        </p:sp>
        <p:pic>
          <p:nvPicPr>
            <p:cNvPr id="322" name="Quality Code Coverage Quality Code Coverage" descr="Quality Code Coverage Quality Code Coverage"/>
            <p:cNvPicPr>
              <a:picLocks noChangeAspect="0"/>
            </p:cNvPicPr>
            <p:nvPr/>
          </p:nvPicPr>
          <p:blipFill>
            <a:blip r:embed="rId4">
              <a:extLst/>
            </a:blip>
            <a:stretch>
              <a:fillRect/>
            </a:stretch>
          </p:blipFill>
          <p:spPr>
            <a:xfrm>
              <a:off x="0" y="-1"/>
              <a:ext cx="6683376" cy="2706463"/>
            </a:xfrm>
            <a:prstGeom prst="rect">
              <a:avLst/>
            </a:prstGeom>
            <a:effectLst/>
          </p:spPr>
        </p:pic>
      </p:grpSp>
      <p:grpSp>
        <p:nvGrpSpPr>
          <p:cNvPr id="327" name="Refactoring"/>
          <p:cNvGrpSpPr/>
          <p:nvPr/>
        </p:nvGrpSpPr>
        <p:grpSpPr>
          <a:xfrm>
            <a:off x="7606136" y="3924009"/>
            <a:ext cx="6683376" cy="2948339"/>
            <a:chOff x="0" y="0"/>
            <a:chExt cx="6683375" cy="2948338"/>
          </a:xfrm>
        </p:grpSpPr>
        <p:sp>
          <p:nvSpPr>
            <p:cNvPr id="326" name="Refactoring"/>
            <p:cNvSpPr/>
            <p:nvPr/>
          </p:nvSpPr>
          <p:spPr>
            <a:xfrm>
              <a:off x="50800" y="50800"/>
              <a:ext cx="6581679" cy="2138328"/>
            </a:xfrm>
            <a:prstGeom prst="wedgeEllipseCallout">
              <a:avLst>
                <a:gd name="adj1" fmla="val 13115"/>
                <a:gd name="adj2" fmla="val 79545"/>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solidFill>
                    <a:schemeClr val="accent5">
                      <a:hueOff val="-82419"/>
                      <a:satOff val="-9513"/>
                      <a:lumOff val="-16343"/>
                    </a:schemeClr>
                  </a:solidFill>
                  <a:latin typeface="Menlo Regular"/>
                  <a:ea typeface="Menlo Regular"/>
                  <a:cs typeface="Menlo Regular"/>
                  <a:sym typeface="Menlo Regular"/>
                </a:defRPr>
              </a:lvl1pPr>
            </a:lstStyle>
            <a:p>
              <a:pPr/>
              <a:r>
                <a:t>Refactoring</a:t>
              </a:r>
            </a:p>
          </p:txBody>
        </p:sp>
        <p:pic>
          <p:nvPicPr>
            <p:cNvPr id="325" name="Refactoring Refactoring" descr="Refactoring Refactoring"/>
            <p:cNvPicPr>
              <a:picLocks noChangeAspect="0"/>
            </p:cNvPicPr>
            <p:nvPr/>
          </p:nvPicPr>
          <p:blipFill>
            <a:blip r:embed="rId5">
              <a:extLst/>
            </a:blip>
            <a:stretch>
              <a:fillRect/>
            </a:stretch>
          </p:blipFill>
          <p:spPr>
            <a:xfrm>
              <a:off x="0" y="-1"/>
              <a:ext cx="6683376" cy="2948340"/>
            </a:xfrm>
            <a:prstGeom prst="rect">
              <a:avLst/>
            </a:prstGeom>
            <a:effectLst/>
          </p:spPr>
        </p:pic>
      </p:grpSp>
      <p:grpSp>
        <p:nvGrpSpPr>
          <p:cNvPr id="330" name="Continuous Integration Culture"/>
          <p:cNvGrpSpPr/>
          <p:nvPr/>
        </p:nvGrpSpPr>
        <p:grpSpPr>
          <a:xfrm>
            <a:off x="9244406" y="7352555"/>
            <a:ext cx="7723585" cy="2916942"/>
            <a:chOff x="0" y="0"/>
            <a:chExt cx="7723584" cy="2916940"/>
          </a:xfrm>
        </p:grpSpPr>
        <p:sp>
          <p:nvSpPr>
            <p:cNvPr id="329" name="Continuous Integration Culture"/>
            <p:cNvSpPr/>
            <p:nvPr/>
          </p:nvSpPr>
          <p:spPr>
            <a:xfrm>
              <a:off x="50800" y="50800"/>
              <a:ext cx="7621874" cy="2138328"/>
            </a:xfrm>
            <a:prstGeom prst="wedgeEllipseCallout">
              <a:avLst>
                <a:gd name="adj1" fmla="val -585"/>
                <a:gd name="adj2" fmla="val 78299"/>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lnSpc>
                  <a:spcPct val="100000"/>
                </a:lnSpc>
                <a:spcBef>
                  <a:spcPts val="0"/>
                </a:spcBef>
                <a:defRPr b="1" sz="4200">
                  <a:latin typeface="Menlo Regular"/>
                  <a:ea typeface="Menlo Regular"/>
                  <a:cs typeface="Menlo Regular"/>
                  <a:sym typeface="Menlo Regular"/>
                </a:defRPr>
              </a:lvl1pPr>
            </a:lstStyle>
            <a:p>
              <a:pPr/>
              <a:r>
                <a:t>Continuous Integration Culture</a:t>
              </a:r>
            </a:p>
          </p:txBody>
        </p:sp>
        <p:pic>
          <p:nvPicPr>
            <p:cNvPr id="328" name="Continuous Integration Culture Continuous Integration Culture" descr="Continuous Integration Culture Continuous Integration Culture"/>
            <p:cNvPicPr>
              <a:picLocks noChangeAspect="0"/>
            </p:cNvPicPr>
            <p:nvPr/>
          </p:nvPicPr>
          <p:blipFill>
            <a:blip r:embed="rId6">
              <a:extLst/>
            </a:blip>
            <a:stretch>
              <a:fillRect/>
            </a:stretch>
          </p:blipFill>
          <p:spPr>
            <a:xfrm>
              <a:off x="0" y="-1"/>
              <a:ext cx="7723585" cy="2916942"/>
            </a:xfrm>
            <a:prstGeom prst="rect">
              <a:avLst/>
            </a:prstGeom>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Refactoring"/>
          <p:cNvSpPr txBox="1"/>
          <p:nvPr>
            <p:ph type="title"/>
          </p:nvPr>
        </p:nvSpPr>
        <p:spPr>
          <a:prstGeom prst="rect">
            <a:avLst/>
          </a:prstGeom>
        </p:spPr>
        <p:txBody>
          <a:bodyPr/>
          <a:lstStyle/>
          <a:p>
            <a:pPr/>
            <a:r>
              <a:t>Refactoring</a:t>
            </a:r>
          </a:p>
        </p:txBody>
      </p:sp>
      <p:sp>
        <p:nvSpPr>
          <p:cNvPr id="333" name="require self-tested cod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require self-tested code.</a:t>
            </a:r>
          </a:p>
        </p:txBody>
      </p:sp>
      <p:sp>
        <p:nvSpPr>
          <p:cNvPr id="334" name="Refactoring is the process of restructuring existing computer code without changing its external behavior.…"/>
          <p:cNvSpPr txBox="1"/>
          <p:nvPr>
            <p:ph type="body" idx="1"/>
          </p:nvPr>
        </p:nvSpPr>
        <p:spPr>
          <a:xfrm>
            <a:off x="1206500" y="3814636"/>
            <a:ext cx="16055631" cy="8689880"/>
          </a:xfrm>
          <a:prstGeom prst="rect">
            <a:avLst/>
          </a:prstGeom>
        </p:spPr>
        <p:txBody>
          <a:bodyPr/>
          <a:lstStyle/>
          <a:p>
            <a:pPr/>
            <a:r>
              <a:t>Refactoring is the process of restructuring existing computer code </a:t>
            </a:r>
            <a:r>
              <a:rPr b="1">
                <a:solidFill>
                  <a:schemeClr val="accent5">
                    <a:hueOff val="-82419"/>
                    <a:satOff val="-9513"/>
                    <a:lumOff val="-16343"/>
                  </a:schemeClr>
                </a:solidFill>
              </a:rPr>
              <a:t>without</a:t>
            </a:r>
            <a:r>
              <a:t> </a:t>
            </a:r>
            <a:r>
              <a:rPr b="1">
                <a:solidFill>
                  <a:schemeClr val="accent5">
                    <a:hueOff val="-82419"/>
                    <a:satOff val="-9513"/>
                    <a:lumOff val="-16343"/>
                  </a:schemeClr>
                </a:solidFill>
              </a:rPr>
              <a:t>changing</a:t>
            </a:r>
            <a:r>
              <a:t> its </a:t>
            </a:r>
            <a:r>
              <a:rPr b="1">
                <a:solidFill>
                  <a:schemeClr val="accent5">
                    <a:hueOff val="-82419"/>
                    <a:satOff val="-9513"/>
                    <a:lumOff val="-16343"/>
                  </a:schemeClr>
                </a:solidFill>
              </a:rPr>
              <a:t>external behavior</a:t>
            </a:r>
            <a:r>
              <a:t>.</a:t>
            </a:r>
          </a:p>
          <a:p>
            <a:pPr/>
            <a:r>
              <a:t>Refactoring is a common practice in software development, and it can be used to make code more readable, maintainable, extensible, and efficient.</a:t>
            </a:r>
          </a:p>
          <a:p>
            <a:pPr/>
            <a:r>
              <a:t>Improved code readability and maintainability.</a:t>
            </a:r>
          </a:p>
          <a:p>
            <a:pPr/>
            <a:r>
              <a:t>Increased code extensibility.</a:t>
            </a:r>
          </a:p>
          <a:p>
            <a:pPr/>
            <a:r>
              <a:t>Improved code efficiency.</a:t>
            </a:r>
          </a:p>
        </p:txBody>
      </p:sp>
      <p:pic>
        <p:nvPicPr>
          <p:cNvPr id="335" name="Screenshot 2566-11-03 at 08.58.29.png" descr="Screenshot 2566-11-03 at 08.58.29.png"/>
          <p:cNvPicPr>
            <a:picLocks noChangeAspect="1"/>
          </p:cNvPicPr>
          <p:nvPr/>
        </p:nvPicPr>
        <p:blipFill>
          <a:blip r:embed="rId2">
            <a:extLst/>
          </a:blip>
          <a:stretch>
            <a:fillRect/>
          </a:stretch>
        </p:blipFill>
        <p:spPr>
          <a:xfrm>
            <a:off x="17261997" y="3413008"/>
            <a:ext cx="6002793" cy="7254158"/>
          </a:xfrm>
          <a:prstGeom prst="rect">
            <a:avLst/>
          </a:prstGeom>
          <a:ln w="25400">
            <a:miter lim="400000"/>
          </a:ln>
          <a:effectLst>
            <a:outerShdw sx="100000" sy="100000" kx="0" ky="0" algn="b" rotWithShape="0" blurRad="254000" dist="127000" dir="5400000">
              <a:srgbClr val="000000">
                <a:alpha val="70000"/>
              </a:srgbClr>
            </a:outerShdw>
          </a:effectLst>
        </p:spPr>
      </p:pic>
      <p:sp>
        <p:nvSpPr>
          <p:cNvPr id="336" name="Martin Fowler with contributions by Kent Back"/>
          <p:cNvSpPr txBox="1"/>
          <p:nvPr/>
        </p:nvSpPr>
        <p:spPr>
          <a:xfrm>
            <a:off x="14083554" y="12053807"/>
            <a:ext cx="924388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3500"/>
            </a:lvl1pPr>
          </a:lstStyle>
          <a:p>
            <a:pPr/>
            <a:r>
              <a:t>Martin Fowler with contributions by Kent Back</a:t>
            </a:r>
          </a:p>
        </p:txBody>
      </p:sp>
      <p:sp>
        <p:nvSpPr>
          <p:cNvPr id="337" name="https://shorturl.at/ektMX"/>
          <p:cNvSpPr txBox="1"/>
          <p:nvPr/>
        </p:nvSpPr>
        <p:spPr>
          <a:xfrm>
            <a:off x="18930790" y="12596951"/>
            <a:ext cx="4488701" cy="573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i="1" sz="3100"/>
            </a:pPr>
            <a:r>
              <a:rPr u="sng">
                <a:hlinkClick r:id="rId3" invalidUrl="" action="" tgtFrame="" tooltip="" history="1" highlightClick="0" endSnd="0"/>
              </a:rPr>
              <a:t>https://shorturl.at/ektMX</a:t>
            </a: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GoF Design Patterns"/>
          <p:cNvSpPr txBox="1"/>
          <p:nvPr>
            <p:ph type="title"/>
          </p:nvPr>
        </p:nvSpPr>
        <p:spPr>
          <a:prstGeom prst="rect">
            <a:avLst/>
          </a:prstGeom>
        </p:spPr>
        <p:txBody>
          <a:bodyPr/>
          <a:lstStyle/>
          <a:p>
            <a:pPr/>
            <a:r>
              <a:t>GoF Design Patterns</a:t>
            </a:r>
          </a:p>
        </p:txBody>
      </p:sp>
      <p:sp>
        <p:nvSpPr>
          <p:cNvPr id="340" name="…stand for Gang of Fou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…stand for Gang of Four</a:t>
            </a:r>
          </a:p>
        </p:txBody>
      </p:sp>
      <p:sp>
        <p:nvSpPr>
          <p:cNvPr id="341" name="Almost 30 years ago (Oct 31, 1994) the iconic computer science book “Design Patterns: Elements of Reusable Object-Oriented Software” was first published.…"/>
          <p:cNvSpPr txBox="1"/>
          <p:nvPr>
            <p:ph type="body" idx="1"/>
          </p:nvPr>
        </p:nvSpPr>
        <p:spPr>
          <a:xfrm>
            <a:off x="1206500" y="3782307"/>
            <a:ext cx="15565567" cy="8722209"/>
          </a:xfrm>
          <a:prstGeom prst="rect">
            <a:avLst/>
          </a:prstGeom>
        </p:spPr>
        <p:txBody>
          <a:bodyPr/>
          <a:lstStyle/>
          <a:p>
            <a:pPr/>
            <a:r>
              <a:t>Almost 30 years ago (Oct 31, 1994) the iconic computer science book “Design Patterns: Elements of Reusable Object-Oriented Software” was first published. </a:t>
            </a:r>
          </a:p>
          <a:p>
            <a:pPr/>
            <a:r>
              <a:t>The four authors of the book: Erich Gamma, Richard Helm, Ralph Johnson, and John Vlissides, have since been dubbed “The Gang of Four”, or GoF.</a:t>
            </a:r>
          </a:p>
        </p:txBody>
      </p:sp>
      <p:pic>
        <p:nvPicPr>
          <p:cNvPr id="342" name="Image" descr="Image"/>
          <p:cNvPicPr>
            <a:picLocks noChangeAspect="1"/>
          </p:cNvPicPr>
          <p:nvPr/>
        </p:nvPicPr>
        <p:blipFill>
          <a:blip r:embed="rId2">
            <a:extLst/>
          </a:blip>
          <a:stretch>
            <a:fillRect/>
          </a:stretch>
        </p:blipFill>
        <p:spPr>
          <a:xfrm>
            <a:off x="18194983" y="1183896"/>
            <a:ext cx="4537920" cy="6050559"/>
          </a:xfrm>
          <a:prstGeom prst="rect">
            <a:avLst/>
          </a:prstGeom>
          <a:ln w="25400">
            <a:miter lim="400000"/>
          </a:ln>
          <a:effectLst>
            <a:outerShdw sx="100000" sy="100000" kx="0" ky="0" algn="b" rotWithShape="0" blurRad="254000" dist="127000" dir="5400000">
              <a:srgbClr val="000000">
                <a:alpha val="70000"/>
              </a:srgbClr>
            </a:outerShdw>
          </a:effectLst>
        </p:spPr>
      </p:pic>
      <p:pic>
        <p:nvPicPr>
          <p:cNvPr id="343" name="Image" descr="Image"/>
          <p:cNvPicPr>
            <a:picLocks noChangeAspect="1"/>
          </p:cNvPicPr>
          <p:nvPr/>
        </p:nvPicPr>
        <p:blipFill>
          <a:blip r:embed="rId3">
            <a:extLst/>
          </a:blip>
          <a:stretch>
            <a:fillRect/>
          </a:stretch>
        </p:blipFill>
        <p:spPr>
          <a:xfrm>
            <a:off x="18194983" y="7803691"/>
            <a:ext cx="4537920" cy="525222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Demo"/>
          <p:cNvSpPr txBox="1"/>
          <p:nvPr>
            <p:ph type="title"/>
          </p:nvPr>
        </p:nvSpPr>
        <p:spPr>
          <a:prstGeom prst="rect">
            <a:avLst/>
          </a:prstGeom>
        </p:spPr>
        <p:txBody>
          <a:bodyPr/>
          <a:lstStyle/>
          <a:p>
            <a:pPr/>
            <a:r>
              <a:t>Demo</a:t>
            </a:r>
          </a:p>
        </p:txBody>
      </p:sp>
      <p:sp>
        <p:nvSpPr>
          <p:cNvPr id="346" name="let’s Refactoring &amp; use Design Patter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let’s Refactoring &amp; use Design Pattern.</a:t>
            </a:r>
          </a:p>
        </p:txBody>
      </p:sp>
      <p:sp>
        <p:nvSpPr>
          <p:cNvPr id="347" name="export enum PlanType {…"/>
          <p:cNvSpPr txBox="1"/>
          <p:nvPr>
            <p:ph type="body" idx="1"/>
          </p:nvPr>
        </p:nvSpPr>
        <p:spPr>
          <a:prstGeom prst="rect">
            <a:avLst/>
          </a:prstGeom>
        </p:spPr>
        <p:txBody>
          <a:bodyPr/>
          <a:lstStyle/>
          <a:p>
            <a:pPr marL="0" indent="0" defTabSz="457200">
              <a:lnSpc>
                <a:spcPct val="100000"/>
              </a:lnSpc>
              <a:spcBef>
                <a:spcPts val="1300"/>
              </a:spcBef>
              <a:buSzTx/>
              <a:buNone/>
              <a:defRPr sz="3000">
                <a:solidFill>
                  <a:srgbClr val="267F99"/>
                </a:solidFill>
                <a:latin typeface="Menlo Regular"/>
                <a:ea typeface="Menlo Regular"/>
                <a:cs typeface="Menlo Regular"/>
                <a:sym typeface="Menlo Regular"/>
              </a:defRPr>
            </a:pPr>
            <a:r>
              <a:rPr>
                <a:solidFill>
                  <a:srgbClr val="AF00DB"/>
                </a:solidFill>
              </a:rPr>
              <a:t>export</a:t>
            </a:r>
            <a:r>
              <a:rPr>
                <a:solidFill>
                  <a:srgbClr val="3B3B3B"/>
                </a:solidFill>
              </a:rPr>
              <a:t> </a:t>
            </a:r>
            <a:r>
              <a:rPr>
                <a:solidFill>
                  <a:srgbClr val="0000FF"/>
                </a:solidFill>
              </a:rPr>
              <a:t>enum</a:t>
            </a:r>
            <a:r>
              <a:rPr>
                <a:solidFill>
                  <a:srgbClr val="3B3B3B"/>
                </a:solidFill>
              </a:rPr>
              <a:t> </a:t>
            </a:r>
            <a:r>
              <a:t>PlanType</a:t>
            </a:r>
            <a:r>
              <a:rPr>
                <a:solidFill>
                  <a:srgbClr val="3B3B3B"/>
                </a:solidFill>
              </a:rPr>
              <a:t> {</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UNKNOWN</a:t>
            </a:r>
            <a:r>
              <a:rPr>
                <a:solidFill>
                  <a:srgbClr val="3B3B3B"/>
                </a:solidFill>
              </a:rPr>
              <a:t> = </a:t>
            </a:r>
            <a:r>
              <a:t>'Unknown'</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BASIC</a:t>
            </a:r>
            <a:r>
              <a:rPr>
                <a:solidFill>
                  <a:srgbClr val="3B3B3B"/>
                </a:solidFill>
              </a:rPr>
              <a:t> = </a:t>
            </a:r>
            <a:r>
              <a:t>'1 THB per minute. Minimum pay 30THB/month.’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VALUE</a:t>
            </a:r>
            <a:r>
              <a:rPr>
                <a:solidFill>
                  <a:srgbClr val="3B3B3B"/>
                </a:solidFill>
              </a:rPr>
              <a:t> = </a:t>
            </a:r>
            <a:r>
              <a:t>'0.5 THB/min for first 30 minutes. 1 THB/min thereafter. Min pay 30THB/month.’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3B3B3B"/>
                </a:solidFill>
                <a:latin typeface="Menlo Regular"/>
                <a:ea typeface="Menlo Regular"/>
                <a:cs typeface="Menlo Regular"/>
                <a:sym typeface="Menlo Regular"/>
              </a:defRPr>
            </a:pPr>
          </a:p>
          <a:p>
            <a:pPr marL="0" indent="0" defTabSz="457200">
              <a:lnSpc>
                <a:spcPct val="100000"/>
              </a:lnSpc>
              <a:spcBef>
                <a:spcPts val="1300"/>
              </a:spcBef>
              <a:buSzTx/>
              <a:buNone/>
              <a:defRPr sz="3000">
                <a:solidFill>
                  <a:srgbClr val="008000"/>
                </a:solidFill>
                <a:latin typeface="Menlo Regular"/>
                <a:ea typeface="Menlo Regular"/>
                <a:cs typeface="Menlo Regular"/>
                <a:sym typeface="Menlo Regular"/>
              </a:defRPr>
            </a:pPr>
            <a:r>
              <a:rPr>
                <a:solidFill>
                  <a:srgbClr val="3B3B3B"/>
                </a:solidFill>
              </a:rPr>
              <a:t>  </a:t>
            </a:r>
            <a:r>
              <a:t>// new requirements</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NIGHT_PACK</a:t>
            </a:r>
            <a:r>
              <a:rPr>
                <a:solidFill>
                  <a:srgbClr val="3B3B3B"/>
                </a:solidFill>
              </a:rPr>
              <a:t> = </a:t>
            </a:r>
            <a:r>
              <a:t>'free from 6pm to 6am. 1 THB/min thereafter. Min 30 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A31515"/>
                </a:solidFill>
                <a:latin typeface="Menlo Regular"/>
                <a:ea typeface="Menlo Regular"/>
                <a:cs typeface="Menlo Regular"/>
                <a:sym typeface="Menlo Regular"/>
              </a:defRPr>
            </a:pPr>
            <a:r>
              <a:rPr>
                <a:solidFill>
                  <a:srgbClr val="3B3B3B"/>
                </a:solidFill>
              </a:rPr>
              <a:t>  </a:t>
            </a:r>
            <a:r>
              <a:rPr>
                <a:solidFill>
                  <a:srgbClr val="0070C1"/>
                </a:solidFill>
              </a:rPr>
              <a:t>BIZ_VALUE</a:t>
            </a:r>
            <a:r>
              <a:rPr>
                <a:solidFill>
                  <a:srgbClr val="3B3B3B"/>
                </a:solidFill>
              </a:rPr>
              <a:t> = </a:t>
            </a:r>
            <a:r>
              <a:t>'free from 9am to 6pm. 1 THB/min thereafter. Min 30 THB/month.’</a:t>
            </a:r>
            <a:r>
              <a:rPr>
                <a:solidFill>
                  <a:srgbClr val="3B3B3B"/>
                </a:solidFill>
              </a:rPr>
              <a:t>,</a:t>
            </a:r>
            <a:endParaRPr>
              <a:solidFill>
                <a:srgbClr val="3B3B3B"/>
              </a:solidFill>
            </a:endParaRPr>
          </a:p>
          <a:p>
            <a:pPr marL="0" indent="0" defTabSz="457200">
              <a:lnSpc>
                <a:spcPct val="100000"/>
              </a:lnSpc>
              <a:spcBef>
                <a:spcPts val="1300"/>
              </a:spcBef>
              <a:buSzTx/>
              <a:buNone/>
              <a:defRPr sz="3000">
                <a:solidFill>
                  <a:srgbClr val="3B3B3B"/>
                </a:solidFill>
                <a:latin typeface="Menlo Regular"/>
                <a:ea typeface="Menlo Regular"/>
                <a:cs typeface="Menlo Regular"/>
                <a:sym typeface="Menlo Regular"/>
              </a:defRPr>
            </a:pPr>
            <a:r>
              <a:t>}</a:t>
            </a:r>
          </a:p>
          <a:p>
            <a:pPr marL="0" indent="0" defTabSz="457200">
              <a:lnSpc>
                <a:spcPct val="100000"/>
              </a:lnSpc>
              <a:spcBef>
                <a:spcPts val="1300"/>
              </a:spcBef>
              <a:buSzTx/>
              <a:buNone/>
              <a:defRPr sz="3000">
                <a:solidFill>
                  <a:srgbClr val="3B3B3B"/>
                </a:solidFill>
                <a:latin typeface="Menlo Regular"/>
                <a:ea typeface="Menlo Regular"/>
                <a:cs typeface="Menlo Regular"/>
                <a:sym typeface="Menlo Regular"/>
              </a:defRPr>
            </a:pPr>
          </a:p>
          <a:p>
            <a:pPr marL="0" indent="0" defTabSz="457200">
              <a:lnSpc>
                <a:spcPct val="100000"/>
              </a:lnSpc>
              <a:spcBef>
                <a:spcPts val="0"/>
              </a:spcBef>
              <a:buSzTx/>
              <a:buNone/>
              <a:defRPr sz="3000">
                <a:solidFill>
                  <a:srgbClr val="267F99"/>
                </a:solidFill>
                <a:latin typeface="Menlo Regular"/>
                <a:ea typeface="Menlo Regular"/>
                <a:cs typeface="Menlo Regular"/>
                <a:sym typeface="Menlo Regular"/>
              </a:defRPr>
            </a:pPr>
            <a:r>
              <a:rPr>
                <a:solidFill>
                  <a:srgbClr val="AF00DB"/>
                </a:solidFill>
              </a:rPr>
              <a:t>export</a:t>
            </a:r>
            <a:r>
              <a:rPr>
                <a:solidFill>
                  <a:srgbClr val="3B3B3B"/>
                </a:solidFill>
              </a:rPr>
              <a:t> </a:t>
            </a:r>
            <a:r>
              <a:rPr>
                <a:solidFill>
                  <a:srgbClr val="0000FF"/>
                </a:solidFill>
              </a:rPr>
              <a:t>class</a:t>
            </a:r>
            <a:r>
              <a:rPr>
                <a:solidFill>
                  <a:srgbClr val="3B3B3B"/>
                </a:solidFill>
              </a:rPr>
              <a:t> </a:t>
            </a:r>
            <a:r>
              <a:t>Billing</a:t>
            </a:r>
            <a:r>
              <a:rPr>
                <a:solidFill>
                  <a:srgbClr val="3B3B3B"/>
                </a:solidFill>
              </a:rPr>
              <a:t> {</a:t>
            </a:r>
            <a:endParaRPr>
              <a:solidFill>
                <a:srgbClr val="3B3B3B"/>
              </a:solidFill>
            </a:endParaRPr>
          </a:p>
          <a:p>
            <a:pPr marL="0" indent="0" defTabSz="457200">
              <a:lnSpc>
                <a:spcPct val="100000"/>
              </a:lnSpc>
              <a:spcBef>
                <a:spcPts val="0"/>
              </a:spcBef>
              <a:buSzTx/>
              <a:buNone/>
              <a:defRPr sz="3000">
                <a:solidFill>
                  <a:srgbClr val="795E26"/>
                </a:solidFill>
                <a:latin typeface="Menlo Regular"/>
                <a:ea typeface="Menlo Regular"/>
                <a:cs typeface="Menlo Regular"/>
                <a:sym typeface="Menlo Regular"/>
              </a:defRPr>
            </a:pPr>
            <a:r>
              <a:rPr>
                <a:solidFill>
                  <a:srgbClr val="3B3B3B"/>
                </a:solidFill>
              </a:rPr>
              <a:t>  </a:t>
            </a:r>
            <a:r>
              <a:t>calculatesMonthlyFee</a:t>
            </a:r>
            <a:r>
              <a:rPr>
                <a:solidFill>
                  <a:srgbClr val="3B3B3B"/>
                </a:solidFill>
              </a:rPr>
              <a:t>(</a:t>
            </a:r>
            <a:r>
              <a:rPr>
                <a:solidFill>
                  <a:srgbClr val="001080"/>
                </a:solidFill>
              </a:rPr>
              <a:t>transactions</a:t>
            </a:r>
            <a:r>
              <a:rPr>
                <a:solidFill>
                  <a:srgbClr val="3B3B3B"/>
                </a:solidFill>
              </a:rPr>
              <a:t>: </a:t>
            </a:r>
            <a:r>
              <a:rPr>
                <a:solidFill>
                  <a:srgbClr val="267F99"/>
                </a:solidFill>
              </a:rPr>
              <a:t>Transaction</a:t>
            </a:r>
            <a:r>
              <a:rPr>
                <a:solidFill>
                  <a:srgbClr val="3B3B3B"/>
                </a:solidFill>
              </a:rPr>
              <a:t>[], </a:t>
            </a:r>
            <a:r>
              <a:rPr>
                <a:solidFill>
                  <a:srgbClr val="001080"/>
                </a:solidFill>
              </a:rPr>
              <a:t>plan</a:t>
            </a:r>
            <a:r>
              <a:rPr>
                <a:solidFill>
                  <a:srgbClr val="3B3B3B"/>
                </a:solidFill>
              </a:rPr>
              <a:t>: </a:t>
            </a:r>
            <a:r>
              <a:rPr>
                <a:solidFill>
                  <a:srgbClr val="267F99"/>
                </a:solidFill>
              </a:rPr>
              <a:t>PlanType</a:t>
            </a:r>
            <a:r>
              <a:rPr>
                <a:solidFill>
                  <a:srgbClr val="3B3B3B"/>
                </a:solidFill>
              </a:rPr>
              <a:t>): </a:t>
            </a:r>
            <a:r>
              <a:rPr>
                <a:solidFill>
                  <a:srgbClr val="267F99"/>
                </a:solidFill>
              </a:rPr>
              <a:t>number</a:t>
            </a:r>
            <a:r>
              <a:rPr>
                <a:solidFill>
                  <a:srgbClr val="3B3B3B"/>
                </a:solidFill>
              </a:rPr>
              <a:t> { . . . }</a:t>
            </a:r>
            <a:endParaRPr>
              <a:solidFill>
                <a:srgbClr val="3B3B3B"/>
              </a:solidFill>
            </a:endParaR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Demo - The Legacy Code"/>
          <p:cNvSpPr txBox="1"/>
          <p:nvPr>
            <p:ph type="title"/>
          </p:nvPr>
        </p:nvSpPr>
        <p:spPr>
          <a:prstGeom prst="rect">
            <a:avLst/>
          </a:prstGeom>
        </p:spPr>
        <p:txBody>
          <a:bodyPr/>
          <a:lstStyle/>
          <a:p>
            <a:pPr/>
            <a:r>
              <a:t>Demo - The Legacy Code</a:t>
            </a:r>
          </a:p>
        </p:txBody>
      </p:sp>
      <p:sp>
        <p:nvSpPr>
          <p:cNvPr id="350" name="import { Transaction } from './transaction/transaction';…"/>
          <p:cNvSpPr txBox="1"/>
          <p:nvPr>
            <p:ph type="body" idx="1"/>
          </p:nvPr>
        </p:nvSpPr>
        <p:spPr>
          <a:xfrm>
            <a:off x="1206500" y="2817134"/>
            <a:ext cx="14692443" cy="10860449"/>
          </a:xfrm>
          <a:prstGeom prst="rect">
            <a:avLst/>
          </a:prstGeom>
        </p:spPr>
        <p:txBody>
          <a:bodyPr/>
          <a:lstStyle/>
          <a:p>
            <a:pPr marL="0" indent="0" defTabSz="425195">
              <a:lnSpc>
                <a:spcPct val="100000"/>
              </a:lnSpc>
              <a:spcBef>
                <a:spcPts val="0"/>
              </a:spcBef>
              <a:buSzTx/>
              <a:buNone/>
              <a:defRPr sz="2325">
                <a:solidFill>
                  <a:srgbClr val="A31515"/>
                </a:solidFill>
                <a:latin typeface="Menlo Regular"/>
                <a:ea typeface="Menlo Regular"/>
                <a:cs typeface="Menlo Regular"/>
                <a:sym typeface="Menlo Regular"/>
              </a:defRPr>
            </a:pPr>
            <a:r>
              <a:rPr>
                <a:solidFill>
                  <a:srgbClr val="AF00DB"/>
                </a:solidFill>
              </a:rPr>
              <a:t>import</a:t>
            </a:r>
            <a:r>
              <a:rPr>
                <a:solidFill>
                  <a:srgbClr val="3B3B3B"/>
                </a:solidFill>
              </a:rPr>
              <a:t> { </a:t>
            </a:r>
            <a:r>
              <a:rPr>
                <a:solidFill>
                  <a:srgbClr val="001080"/>
                </a:solidFill>
              </a:rPr>
              <a:t>Transaction</a:t>
            </a:r>
            <a:r>
              <a:rPr>
                <a:solidFill>
                  <a:srgbClr val="3B3B3B"/>
                </a:solidFill>
              </a:rPr>
              <a:t> } </a:t>
            </a:r>
            <a:r>
              <a:rPr>
                <a:solidFill>
                  <a:srgbClr val="AF00DB"/>
                </a:solidFill>
              </a:rPr>
              <a:t>from</a:t>
            </a:r>
            <a:r>
              <a:rPr>
                <a:solidFill>
                  <a:srgbClr val="3B3B3B"/>
                </a:solidFill>
              </a:rPr>
              <a:t> </a:t>
            </a:r>
            <a:r>
              <a:t>'./transaction/transaction'</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A31515"/>
                </a:solidFill>
                <a:latin typeface="Menlo Regular"/>
                <a:ea typeface="Menlo Regular"/>
                <a:cs typeface="Menlo Regular"/>
                <a:sym typeface="Menlo Regular"/>
              </a:defRPr>
            </a:pPr>
            <a:r>
              <a:rPr>
                <a:solidFill>
                  <a:srgbClr val="AF00DB"/>
                </a:solidFill>
              </a:rPr>
              <a:t>import</a:t>
            </a:r>
            <a:r>
              <a:rPr>
                <a:solidFill>
                  <a:srgbClr val="3B3B3B"/>
                </a:solidFill>
              </a:rPr>
              <a:t> { </a:t>
            </a:r>
            <a:r>
              <a:rPr>
                <a:solidFill>
                  <a:srgbClr val="001080"/>
                </a:solidFill>
              </a:rPr>
              <a:t>PlanType</a:t>
            </a:r>
            <a:r>
              <a:rPr>
                <a:solidFill>
                  <a:srgbClr val="3B3B3B"/>
                </a:solidFill>
              </a:rPr>
              <a:t> } </a:t>
            </a:r>
            <a:r>
              <a:rPr>
                <a:solidFill>
                  <a:srgbClr val="AF00DB"/>
                </a:solidFill>
              </a:rPr>
              <a:t>from</a:t>
            </a:r>
            <a:r>
              <a:rPr>
                <a:solidFill>
                  <a:srgbClr val="3B3B3B"/>
                </a:solidFill>
              </a:rPr>
              <a:t> </a:t>
            </a:r>
            <a:r>
              <a:t>'./plan/planType'</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p>
          <a:p>
            <a:pPr marL="0" indent="0" defTabSz="425195">
              <a:lnSpc>
                <a:spcPct val="100000"/>
              </a:lnSpc>
              <a:spcBef>
                <a:spcPts val="0"/>
              </a:spcBef>
              <a:buSzTx/>
              <a:buNone/>
              <a:defRPr sz="2325">
                <a:solidFill>
                  <a:srgbClr val="267F99"/>
                </a:solidFill>
                <a:latin typeface="Menlo Regular"/>
                <a:ea typeface="Menlo Regular"/>
                <a:cs typeface="Menlo Regular"/>
                <a:sym typeface="Menlo Regular"/>
              </a:defRPr>
            </a:pPr>
            <a:r>
              <a:rPr>
                <a:solidFill>
                  <a:srgbClr val="AF00DB"/>
                </a:solidFill>
              </a:rPr>
              <a:t>export</a:t>
            </a:r>
            <a:r>
              <a:rPr>
                <a:solidFill>
                  <a:srgbClr val="3B3B3B"/>
                </a:solidFill>
              </a:rPr>
              <a:t> </a:t>
            </a:r>
            <a:r>
              <a:rPr>
                <a:solidFill>
                  <a:srgbClr val="0000FF"/>
                </a:solidFill>
              </a:rPr>
              <a:t>class</a:t>
            </a:r>
            <a:r>
              <a:rPr>
                <a:solidFill>
                  <a:srgbClr val="3B3B3B"/>
                </a:solidFill>
              </a:rPr>
              <a:t> </a:t>
            </a:r>
            <a:r>
              <a:t>Billing</a:t>
            </a:r>
            <a:r>
              <a:rPr>
                <a:solidFill>
                  <a:srgbClr val="3B3B3B"/>
                </a:solidFill>
              </a:rPr>
              <a:t> {</a:t>
            </a:r>
            <a:endParaRPr>
              <a:solidFill>
                <a:srgbClr val="3B3B3B"/>
              </a:solidFill>
            </a:endParaRPr>
          </a:p>
          <a:p>
            <a:pPr marL="0" indent="0" defTabSz="425195">
              <a:lnSpc>
                <a:spcPct val="100000"/>
              </a:lnSpc>
              <a:spcBef>
                <a:spcPts val="0"/>
              </a:spcBef>
              <a:buSzTx/>
              <a:buNone/>
              <a:defRPr sz="2325">
                <a:solidFill>
                  <a:srgbClr val="267F99"/>
                </a:solidFill>
                <a:latin typeface="Menlo Regular"/>
                <a:ea typeface="Menlo Regular"/>
                <a:cs typeface="Menlo Regular"/>
                <a:sym typeface="Menlo Regular"/>
              </a:defRPr>
            </a:pPr>
            <a:endParaRPr>
              <a:solidFill>
                <a:srgbClr val="3B3B3B"/>
              </a:solidFill>
            </a:endParaRPr>
          </a:p>
          <a:p>
            <a:pPr marL="0" indent="0" defTabSz="425195">
              <a:lnSpc>
                <a:spcPct val="100000"/>
              </a:lnSpc>
              <a:spcBef>
                <a:spcPts val="0"/>
              </a:spcBef>
              <a:buSzTx/>
              <a:buNone/>
              <a:defRPr sz="2325">
                <a:solidFill>
                  <a:srgbClr val="795E26"/>
                </a:solidFill>
                <a:latin typeface="Menlo Regular"/>
                <a:ea typeface="Menlo Regular"/>
                <a:cs typeface="Menlo Regular"/>
                <a:sym typeface="Menlo Regular"/>
              </a:defRPr>
            </a:pPr>
            <a:r>
              <a:rPr>
                <a:solidFill>
                  <a:srgbClr val="3B3B3B"/>
                </a:solidFill>
              </a:rPr>
              <a:t>  </a:t>
            </a:r>
            <a:r>
              <a:rPr b="1" sz="2697"/>
              <a:t>calculatesMonthlyFee</a:t>
            </a:r>
            <a:r>
              <a:rPr>
                <a:solidFill>
                  <a:srgbClr val="3B3B3B"/>
                </a:solidFill>
              </a:rPr>
              <a:t>(</a:t>
            </a:r>
            <a:r>
              <a:rPr>
                <a:solidFill>
                  <a:srgbClr val="001080"/>
                </a:solidFill>
              </a:rPr>
              <a:t>transactions</a:t>
            </a:r>
            <a:r>
              <a:rPr>
                <a:solidFill>
                  <a:srgbClr val="3B3B3B"/>
                </a:solidFill>
              </a:rPr>
              <a:t>: </a:t>
            </a:r>
            <a:r>
              <a:rPr>
                <a:solidFill>
                  <a:srgbClr val="267F99"/>
                </a:solidFill>
              </a:rPr>
              <a:t>Transaction</a:t>
            </a:r>
            <a:r>
              <a:rPr>
                <a:solidFill>
                  <a:srgbClr val="3B3B3B"/>
                </a:solidFill>
              </a:rPr>
              <a:t>[], </a:t>
            </a:r>
            <a:r>
              <a:rPr>
                <a:solidFill>
                  <a:srgbClr val="001080"/>
                </a:solidFill>
              </a:rPr>
              <a:t>plan</a:t>
            </a:r>
            <a:r>
              <a:rPr>
                <a:solidFill>
                  <a:srgbClr val="3B3B3B"/>
                </a:solidFill>
              </a:rPr>
              <a:t>: </a:t>
            </a:r>
            <a:r>
              <a:rPr>
                <a:solidFill>
                  <a:srgbClr val="267F99"/>
                </a:solidFill>
              </a:rPr>
              <a:t>PlanType</a:t>
            </a:r>
            <a:r>
              <a:rPr>
                <a:solidFill>
                  <a:srgbClr val="3B3B3B"/>
                </a:solidFill>
              </a:rPr>
              <a:t>): </a:t>
            </a:r>
            <a:r>
              <a:rPr>
                <a:solidFill>
                  <a:srgbClr val="267F99"/>
                </a:solidFill>
              </a:rPr>
              <a:t>number</a:t>
            </a:r>
            <a:r>
              <a:rPr>
                <a:solidFill>
                  <a:srgbClr val="3B3B3B"/>
                </a:solidFill>
              </a:rPr>
              <a:t> {</a:t>
            </a:r>
            <a:endParaRPr>
              <a:solidFill>
                <a:srgbClr val="3B3B3B"/>
              </a:solidFill>
            </a:endParaRPr>
          </a:p>
          <a:p>
            <a:pPr marL="0" indent="0" defTabSz="425195">
              <a:lnSpc>
                <a:spcPct val="100000"/>
              </a:lnSpc>
              <a:spcBef>
                <a:spcPts val="0"/>
              </a:spcBef>
              <a:buSzTx/>
              <a:buNone/>
              <a:defRPr sz="2325">
                <a:solidFill>
                  <a:srgbClr val="001080"/>
                </a:solidFill>
                <a:latin typeface="Menlo Regular"/>
                <a:ea typeface="Menlo Regular"/>
                <a:cs typeface="Menlo Regular"/>
                <a:sym typeface="Menlo Regular"/>
              </a:defRPr>
            </a:pPr>
            <a:r>
              <a:rPr>
                <a:solidFill>
                  <a:srgbClr val="3B3B3B"/>
                </a:solidFill>
              </a:rPr>
              <a:t>    </a:t>
            </a:r>
            <a:r>
              <a:rPr>
                <a:solidFill>
                  <a:srgbClr val="0000FF"/>
                </a:solidFill>
              </a:rPr>
              <a:t>let</a:t>
            </a:r>
            <a:r>
              <a:rPr>
                <a:solidFill>
                  <a:srgbClr val="3B3B3B"/>
                </a:solidFill>
              </a:rPr>
              <a:t> </a:t>
            </a:r>
            <a:r>
              <a:t>totalMinutes</a:t>
            </a:r>
            <a:r>
              <a:rPr>
                <a:solidFill>
                  <a:srgbClr val="3B3B3B"/>
                </a:solidFill>
              </a:rPr>
              <a:t> = </a:t>
            </a:r>
            <a:r>
              <a:rPr>
                <a:solidFill>
                  <a:srgbClr val="098658"/>
                </a:solidFill>
              </a:rPr>
              <a:t>0.0</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001080"/>
                </a:solidFill>
                <a:latin typeface="Menlo Regular"/>
                <a:ea typeface="Menlo Regular"/>
                <a:cs typeface="Menlo Regular"/>
                <a:sym typeface="Menlo Regular"/>
              </a:defRPr>
            </a:pPr>
            <a:r>
              <a:rPr>
                <a:solidFill>
                  <a:srgbClr val="3B3B3B"/>
                </a:solidFill>
              </a:rPr>
              <a:t>    </a:t>
            </a:r>
            <a:r>
              <a:rPr>
                <a:solidFill>
                  <a:srgbClr val="AF00DB"/>
                </a:solidFill>
              </a:rPr>
              <a:t>for</a:t>
            </a:r>
            <a:r>
              <a:rPr>
                <a:solidFill>
                  <a:srgbClr val="3B3B3B"/>
                </a:solidFill>
              </a:rPr>
              <a:t> (</a:t>
            </a:r>
            <a:r>
              <a:rPr>
                <a:solidFill>
                  <a:srgbClr val="0000FF"/>
                </a:solidFill>
              </a:rPr>
              <a:t>const</a:t>
            </a:r>
            <a:r>
              <a:rPr>
                <a:solidFill>
                  <a:srgbClr val="3B3B3B"/>
                </a:solidFill>
              </a:rPr>
              <a:t> </a:t>
            </a:r>
            <a:r>
              <a:rPr>
                <a:solidFill>
                  <a:srgbClr val="0070C1"/>
                </a:solidFill>
              </a:rPr>
              <a:t>transaction</a:t>
            </a:r>
            <a:r>
              <a:rPr>
                <a:solidFill>
                  <a:srgbClr val="3B3B3B"/>
                </a:solidFill>
              </a:rPr>
              <a:t> </a:t>
            </a:r>
            <a:r>
              <a:rPr>
                <a:solidFill>
                  <a:srgbClr val="0000FF"/>
                </a:solidFill>
              </a:rPr>
              <a:t>of</a:t>
            </a:r>
            <a:r>
              <a:rPr>
                <a:solidFill>
                  <a:srgbClr val="3B3B3B"/>
                </a:solidFill>
              </a:rPr>
              <a:t> </a:t>
            </a:r>
            <a:r>
              <a:t>transactions</a:t>
            </a:r>
            <a:r>
              <a:rPr>
                <a:solidFill>
                  <a:srgbClr val="3B3B3B"/>
                </a:solidFill>
              </a:rPr>
              <a:t>) {</a:t>
            </a:r>
            <a:endParaRPr>
              <a:solidFill>
                <a:srgbClr val="3B3B3B"/>
              </a:solidFill>
            </a:endParaRPr>
          </a:p>
          <a:p>
            <a:pPr marL="0" indent="0" defTabSz="425195">
              <a:lnSpc>
                <a:spcPct val="100000"/>
              </a:lnSpc>
              <a:spcBef>
                <a:spcPts val="0"/>
              </a:spcBef>
              <a:buSzTx/>
              <a:buNone/>
              <a:defRPr sz="2325">
                <a:solidFill>
                  <a:srgbClr val="001080"/>
                </a:solidFill>
                <a:latin typeface="Menlo Regular"/>
                <a:ea typeface="Menlo Regular"/>
                <a:cs typeface="Menlo Regular"/>
                <a:sym typeface="Menlo Regular"/>
              </a:defRPr>
            </a:pPr>
            <a:r>
              <a:rPr>
                <a:solidFill>
                  <a:srgbClr val="3B3B3B"/>
                </a:solidFill>
              </a:rPr>
              <a:t>      </a:t>
            </a:r>
            <a:r>
              <a:t>totalMinutes</a:t>
            </a:r>
            <a:r>
              <a:rPr>
                <a:solidFill>
                  <a:srgbClr val="3B3B3B"/>
                </a:solidFill>
              </a:rPr>
              <a:t> += </a:t>
            </a:r>
            <a:r>
              <a:rPr>
                <a:solidFill>
                  <a:srgbClr val="0070C1"/>
                </a:solidFill>
              </a:rPr>
              <a:t>transaction</a:t>
            </a:r>
            <a:r>
              <a:rPr>
                <a:solidFill>
                  <a:srgbClr val="3B3B3B"/>
                </a:solidFill>
              </a:rPr>
              <a:t>.</a:t>
            </a:r>
            <a:r>
              <a:rPr>
                <a:solidFill>
                  <a:srgbClr val="795E26"/>
                </a:solidFill>
              </a:rPr>
              <a:t>totalMinutes</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r>
              <a:t>    }</a:t>
            </a:r>
          </a:p>
          <a:p>
            <a:pPr marL="0" indent="0" defTabSz="425195">
              <a:lnSpc>
                <a:spcPct val="100000"/>
              </a:lnSpc>
              <a:spcBef>
                <a:spcPts val="0"/>
              </a:spcBef>
              <a:buSzTx/>
              <a:buNone/>
              <a:defRPr sz="2325">
                <a:solidFill>
                  <a:srgbClr val="0070C1"/>
                </a:solidFill>
                <a:latin typeface="Menlo Regular"/>
                <a:ea typeface="Menlo Regular"/>
                <a:cs typeface="Menlo Regular"/>
                <a:sym typeface="Menlo Regular"/>
              </a:defRPr>
            </a:pPr>
            <a:r>
              <a:rPr>
                <a:solidFill>
                  <a:srgbClr val="3B3B3B"/>
                </a:solidFill>
              </a:rPr>
              <a:t>    </a:t>
            </a:r>
            <a:r>
              <a:rPr>
                <a:solidFill>
                  <a:srgbClr val="0000FF"/>
                </a:solidFill>
              </a:rPr>
              <a:t>const</a:t>
            </a:r>
            <a:r>
              <a:rPr>
                <a:solidFill>
                  <a:srgbClr val="3B3B3B"/>
                </a:solidFill>
              </a:rPr>
              <a:t> </a:t>
            </a:r>
            <a:r>
              <a:t>minimumToPay</a:t>
            </a:r>
            <a:r>
              <a:rPr>
                <a:solidFill>
                  <a:srgbClr val="3B3B3B"/>
                </a:solidFill>
              </a:rPr>
              <a:t> = </a:t>
            </a:r>
            <a:r>
              <a:rPr>
                <a:solidFill>
                  <a:srgbClr val="098658"/>
                </a:solidFill>
              </a:rPr>
              <a:t>30</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r>
              <a:t>    </a:t>
            </a:r>
            <a:r>
              <a:rPr>
                <a:solidFill>
                  <a:srgbClr val="0000FF"/>
                </a:solidFill>
              </a:rPr>
              <a:t>let</a:t>
            </a:r>
            <a:r>
              <a:t> </a:t>
            </a:r>
            <a:r>
              <a:rPr>
                <a:solidFill>
                  <a:srgbClr val="001080"/>
                </a:solidFill>
              </a:rPr>
              <a:t>fee</a:t>
            </a:r>
            <a:r>
              <a:t> = </a:t>
            </a:r>
            <a:r>
              <a:rPr>
                <a:solidFill>
                  <a:srgbClr val="098658"/>
                </a:solidFill>
              </a:rPr>
              <a:t>0.0</a:t>
            </a:r>
            <a:r>
              <a:t>;</a:t>
            </a:r>
          </a:p>
          <a:p>
            <a:pPr marL="0" indent="0" defTabSz="425195">
              <a:lnSpc>
                <a:spcPct val="100000"/>
              </a:lnSpc>
              <a:spcBef>
                <a:spcPts val="0"/>
              </a:spcBef>
              <a:buSzTx/>
              <a:buNone/>
              <a:defRPr sz="2325">
                <a:solidFill>
                  <a:srgbClr val="267F99"/>
                </a:solidFill>
                <a:latin typeface="Menlo Regular"/>
                <a:ea typeface="Menlo Regular"/>
                <a:cs typeface="Menlo Regular"/>
                <a:sym typeface="Menlo Regular"/>
              </a:defRPr>
            </a:pPr>
            <a:r>
              <a:rPr>
                <a:solidFill>
                  <a:srgbClr val="3B3B3B"/>
                </a:solidFill>
              </a:rPr>
              <a:t>    </a:t>
            </a:r>
            <a:r>
              <a:rPr>
                <a:solidFill>
                  <a:srgbClr val="AF00DB"/>
                </a:solidFill>
              </a:rPr>
              <a:t>if</a:t>
            </a:r>
            <a:r>
              <a:rPr>
                <a:solidFill>
                  <a:srgbClr val="3B3B3B"/>
                </a:solidFill>
              </a:rPr>
              <a:t> (</a:t>
            </a:r>
            <a:r>
              <a:rPr>
                <a:solidFill>
                  <a:srgbClr val="001080"/>
                </a:solidFill>
              </a:rPr>
              <a:t>plan</a:t>
            </a:r>
            <a:r>
              <a:rPr>
                <a:solidFill>
                  <a:srgbClr val="3B3B3B"/>
                </a:solidFill>
              </a:rPr>
              <a:t> === </a:t>
            </a:r>
            <a:r>
              <a:t>PlanType</a:t>
            </a:r>
            <a:r>
              <a:rPr>
                <a:solidFill>
                  <a:srgbClr val="3B3B3B"/>
                </a:solidFill>
              </a:rPr>
              <a:t>.</a:t>
            </a:r>
            <a:r>
              <a:rPr>
                <a:solidFill>
                  <a:srgbClr val="0070C1"/>
                </a:solidFill>
              </a:rPr>
              <a:t>BASIC</a:t>
            </a:r>
            <a:r>
              <a:rPr>
                <a:solidFill>
                  <a:srgbClr val="3B3B3B"/>
                </a:solidFill>
              </a:rPr>
              <a:t>) {</a:t>
            </a:r>
            <a:endParaRPr>
              <a:solidFill>
                <a:srgbClr val="3B3B3B"/>
              </a:solidFill>
            </a:endParaRPr>
          </a:p>
          <a:p>
            <a:pPr marL="0" indent="0" defTabSz="425195">
              <a:lnSpc>
                <a:spcPct val="100000"/>
              </a:lnSpc>
              <a:spcBef>
                <a:spcPts val="0"/>
              </a:spcBef>
              <a:buSzTx/>
              <a:buNone/>
              <a:defRPr sz="2325">
                <a:solidFill>
                  <a:srgbClr val="001080"/>
                </a:solidFill>
                <a:latin typeface="Menlo Regular"/>
                <a:ea typeface="Menlo Regular"/>
                <a:cs typeface="Menlo Regular"/>
                <a:sym typeface="Menlo Regular"/>
              </a:defRPr>
            </a:pPr>
            <a:r>
              <a:rPr>
                <a:solidFill>
                  <a:srgbClr val="3B3B3B"/>
                </a:solidFill>
              </a:rPr>
              <a:t>      </a:t>
            </a:r>
            <a:r>
              <a:t>fee</a:t>
            </a:r>
            <a:r>
              <a:rPr>
                <a:solidFill>
                  <a:srgbClr val="3B3B3B"/>
                </a:solidFill>
              </a:rPr>
              <a:t> = </a:t>
            </a:r>
            <a:r>
              <a:t>totalMinutes</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267F99"/>
                </a:solidFill>
                <a:latin typeface="Menlo Regular"/>
                <a:ea typeface="Menlo Regular"/>
                <a:cs typeface="Menlo Regular"/>
                <a:sym typeface="Menlo Regular"/>
              </a:defRPr>
            </a:pPr>
            <a:r>
              <a:rPr>
                <a:solidFill>
                  <a:srgbClr val="3B3B3B"/>
                </a:solidFill>
              </a:rPr>
              <a:t>    } </a:t>
            </a:r>
            <a:r>
              <a:rPr>
                <a:solidFill>
                  <a:srgbClr val="AF00DB"/>
                </a:solidFill>
              </a:rPr>
              <a:t>else</a:t>
            </a:r>
            <a:r>
              <a:rPr>
                <a:solidFill>
                  <a:srgbClr val="3B3B3B"/>
                </a:solidFill>
              </a:rPr>
              <a:t> </a:t>
            </a:r>
            <a:r>
              <a:rPr>
                <a:solidFill>
                  <a:srgbClr val="AF00DB"/>
                </a:solidFill>
              </a:rPr>
              <a:t>if</a:t>
            </a:r>
            <a:r>
              <a:rPr>
                <a:solidFill>
                  <a:srgbClr val="3B3B3B"/>
                </a:solidFill>
              </a:rPr>
              <a:t> (</a:t>
            </a:r>
            <a:r>
              <a:rPr>
                <a:solidFill>
                  <a:srgbClr val="001080"/>
                </a:solidFill>
              </a:rPr>
              <a:t>plan</a:t>
            </a:r>
            <a:r>
              <a:rPr>
                <a:solidFill>
                  <a:srgbClr val="3B3B3B"/>
                </a:solidFill>
              </a:rPr>
              <a:t> == </a:t>
            </a:r>
            <a:r>
              <a:t>PlanType</a:t>
            </a:r>
            <a:r>
              <a:rPr>
                <a:solidFill>
                  <a:srgbClr val="3B3B3B"/>
                </a:solidFill>
              </a:rPr>
              <a:t>.</a:t>
            </a:r>
            <a:r>
              <a:rPr>
                <a:solidFill>
                  <a:srgbClr val="0070C1"/>
                </a:solidFill>
              </a:rPr>
              <a:t>VALUE</a:t>
            </a:r>
            <a:r>
              <a:rPr>
                <a:solidFill>
                  <a:srgbClr val="3B3B3B"/>
                </a:solidFill>
              </a:rPr>
              <a:t>) {</a:t>
            </a:r>
            <a:endParaRPr>
              <a:solidFill>
                <a:srgbClr val="3B3B3B"/>
              </a:solidFill>
            </a:endParaRPr>
          </a:p>
          <a:p>
            <a:pPr marL="0" indent="0" defTabSz="425195">
              <a:lnSpc>
                <a:spcPct val="100000"/>
              </a:lnSpc>
              <a:spcBef>
                <a:spcPts val="0"/>
              </a:spcBef>
              <a:buSzTx/>
              <a:buNone/>
              <a:defRPr sz="2325">
                <a:solidFill>
                  <a:srgbClr val="001080"/>
                </a:solidFill>
                <a:latin typeface="Menlo Regular"/>
                <a:ea typeface="Menlo Regular"/>
                <a:cs typeface="Menlo Regular"/>
                <a:sym typeface="Menlo Regular"/>
              </a:defRPr>
            </a:pPr>
            <a:r>
              <a:rPr>
                <a:solidFill>
                  <a:srgbClr val="3B3B3B"/>
                </a:solidFill>
              </a:rPr>
              <a:t>      </a:t>
            </a:r>
            <a:r>
              <a:rPr>
                <a:solidFill>
                  <a:srgbClr val="AF00DB"/>
                </a:solidFill>
              </a:rPr>
              <a:t>if</a:t>
            </a:r>
            <a:r>
              <a:rPr>
                <a:solidFill>
                  <a:srgbClr val="3B3B3B"/>
                </a:solidFill>
              </a:rPr>
              <a:t> (</a:t>
            </a:r>
            <a:r>
              <a:t>totalMinutes</a:t>
            </a:r>
            <a:r>
              <a:rPr>
                <a:solidFill>
                  <a:srgbClr val="3B3B3B"/>
                </a:solidFill>
              </a:rPr>
              <a:t> &lt;= </a:t>
            </a:r>
            <a:r>
              <a:rPr>
                <a:solidFill>
                  <a:srgbClr val="098658"/>
                </a:solidFill>
              </a:rPr>
              <a:t>30</a:t>
            </a:r>
            <a:r>
              <a:rPr>
                <a:solidFill>
                  <a:srgbClr val="3B3B3B"/>
                </a:solidFill>
              </a:rPr>
              <a:t>) {</a:t>
            </a:r>
            <a:endParaRPr>
              <a:solidFill>
                <a:srgbClr val="3B3B3B"/>
              </a:solidFill>
            </a:endParaRPr>
          </a:p>
          <a:p>
            <a:pPr marL="0" indent="0" defTabSz="425195">
              <a:lnSpc>
                <a:spcPct val="100000"/>
              </a:lnSpc>
              <a:spcBef>
                <a:spcPts val="0"/>
              </a:spcBef>
              <a:buSzTx/>
              <a:buNone/>
              <a:defRPr sz="2325">
                <a:solidFill>
                  <a:srgbClr val="001080"/>
                </a:solidFill>
                <a:latin typeface="Menlo Regular"/>
                <a:ea typeface="Menlo Regular"/>
                <a:cs typeface="Menlo Regular"/>
                <a:sym typeface="Menlo Regular"/>
              </a:defRPr>
            </a:pPr>
            <a:r>
              <a:rPr>
                <a:solidFill>
                  <a:srgbClr val="3B3B3B"/>
                </a:solidFill>
              </a:rPr>
              <a:t>        </a:t>
            </a:r>
            <a:r>
              <a:t>fee</a:t>
            </a:r>
            <a:r>
              <a:rPr>
                <a:solidFill>
                  <a:srgbClr val="3B3B3B"/>
                </a:solidFill>
              </a:rPr>
              <a:t> = </a:t>
            </a:r>
            <a:r>
              <a:t>totalMinutes</a:t>
            </a:r>
            <a:r>
              <a:rPr>
                <a:solidFill>
                  <a:srgbClr val="3B3B3B"/>
                </a:solidFill>
              </a:rPr>
              <a:t> * </a:t>
            </a:r>
            <a:r>
              <a:rPr>
                <a:solidFill>
                  <a:srgbClr val="098658"/>
                </a:solidFill>
              </a:rPr>
              <a:t>0.5</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r>
              <a:t>      } </a:t>
            </a:r>
            <a:r>
              <a:rPr>
                <a:solidFill>
                  <a:srgbClr val="AF00DB"/>
                </a:solidFill>
              </a:rPr>
              <a:t>else</a:t>
            </a:r>
            <a:r>
              <a:t> {</a:t>
            </a:r>
          </a:p>
          <a:p>
            <a:pPr marL="0" indent="0" defTabSz="425195">
              <a:lnSpc>
                <a:spcPct val="100000"/>
              </a:lnSpc>
              <a:spcBef>
                <a:spcPts val="0"/>
              </a:spcBef>
              <a:buSzTx/>
              <a:buNone/>
              <a:defRPr sz="2325">
                <a:solidFill>
                  <a:srgbClr val="001080"/>
                </a:solidFill>
                <a:latin typeface="Menlo Regular"/>
                <a:ea typeface="Menlo Regular"/>
                <a:cs typeface="Menlo Regular"/>
                <a:sym typeface="Menlo Regular"/>
              </a:defRPr>
            </a:pPr>
            <a:r>
              <a:rPr>
                <a:solidFill>
                  <a:srgbClr val="3B3B3B"/>
                </a:solidFill>
              </a:rPr>
              <a:t>        </a:t>
            </a:r>
            <a:r>
              <a:t>fee</a:t>
            </a:r>
            <a:r>
              <a:rPr>
                <a:solidFill>
                  <a:srgbClr val="3B3B3B"/>
                </a:solidFill>
              </a:rPr>
              <a:t> = </a:t>
            </a:r>
            <a:r>
              <a:rPr>
                <a:solidFill>
                  <a:srgbClr val="098658"/>
                </a:solidFill>
              </a:rPr>
              <a:t>15</a:t>
            </a:r>
            <a:r>
              <a:rPr>
                <a:solidFill>
                  <a:srgbClr val="3B3B3B"/>
                </a:solidFill>
              </a:rPr>
              <a:t> + (</a:t>
            </a:r>
            <a:r>
              <a:t>totalMinutes</a:t>
            </a:r>
            <a:r>
              <a:rPr>
                <a:solidFill>
                  <a:srgbClr val="3B3B3B"/>
                </a:solidFill>
              </a:rPr>
              <a:t> - </a:t>
            </a:r>
            <a:r>
              <a:rPr>
                <a:solidFill>
                  <a:srgbClr val="098658"/>
                </a:solidFill>
              </a:rPr>
              <a:t>30</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r>
              <a:t>      }</a:t>
            </a: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r>
              <a:t>    } </a:t>
            </a:r>
            <a:r>
              <a:rPr>
                <a:solidFill>
                  <a:srgbClr val="AF00DB"/>
                </a:solidFill>
              </a:rPr>
              <a:t>else</a:t>
            </a:r>
            <a:r>
              <a:t> {</a:t>
            </a:r>
          </a:p>
          <a:p>
            <a:pPr marL="0" indent="0" defTabSz="425195">
              <a:lnSpc>
                <a:spcPct val="100000"/>
              </a:lnSpc>
              <a:spcBef>
                <a:spcPts val="0"/>
              </a:spcBef>
              <a:buSzTx/>
              <a:buNone/>
              <a:defRPr sz="2325">
                <a:solidFill>
                  <a:srgbClr val="A31515"/>
                </a:solidFill>
                <a:latin typeface="Menlo Regular"/>
                <a:ea typeface="Menlo Regular"/>
                <a:cs typeface="Menlo Regular"/>
                <a:sym typeface="Menlo Regular"/>
              </a:defRPr>
            </a:pPr>
            <a:r>
              <a:rPr>
                <a:solidFill>
                  <a:srgbClr val="3B3B3B"/>
                </a:solidFill>
              </a:rPr>
              <a:t>      </a:t>
            </a:r>
            <a:r>
              <a:rPr>
                <a:solidFill>
                  <a:srgbClr val="AF00DB"/>
                </a:solidFill>
              </a:rPr>
              <a:t>throw</a:t>
            </a:r>
            <a:r>
              <a:rPr>
                <a:solidFill>
                  <a:srgbClr val="3B3B3B"/>
                </a:solidFill>
              </a:rPr>
              <a:t> </a:t>
            </a:r>
            <a:r>
              <a:rPr>
                <a:solidFill>
                  <a:srgbClr val="0000FF"/>
                </a:solidFill>
              </a:rPr>
              <a:t>new</a:t>
            </a:r>
            <a:r>
              <a:rPr>
                <a:solidFill>
                  <a:srgbClr val="3B3B3B"/>
                </a:solidFill>
              </a:rPr>
              <a:t> </a:t>
            </a:r>
            <a:r>
              <a:rPr>
                <a:solidFill>
                  <a:srgbClr val="267F99"/>
                </a:solidFill>
              </a:rPr>
              <a:t>Error</a:t>
            </a:r>
            <a:r>
              <a:rPr>
                <a:solidFill>
                  <a:srgbClr val="3B3B3B"/>
                </a:solidFill>
              </a:rPr>
              <a:t>(</a:t>
            </a:r>
            <a:r>
              <a:t>'Unknown plan type'</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r>
              <a:t>    }</a:t>
            </a:r>
          </a:p>
          <a:p>
            <a:pPr marL="0" indent="0" defTabSz="425195">
              <a:lnSpc>
                <a:spcPct val="100000"/>
              </a:lnSpc>
              <a:spcBef>
                <a:spcPts val="0"/>
              </a:spcBef>
              <a:buSzTx/>
              <a:buNone/>
              <a:defRPr sz="2325">
                <a:solidFill>
                  <a:srgbClr val="0070C1"/>
                </a:solidFill>
                <a:latin typeface="Menlo Regular"/>
                <a:ea typeface="Menlo Regular"/>
                <a:cs typeface="Menlo Regular"/>
                <a:sym typeface="Menlo Regular"/>
              </a:defRPr>
            </a:pPr>
            <a:r>
              <a:rPr>
                <a:solidFill>
                  <a:srgbClr val="3B3B3B"/>
                </a:solidFill>
              </a:rPr>
              <a:t>    </a:t>
            </a:r>
            <a:r>
              <a:rPr>
                <a:solidFill>
                  <a:srgbClr val="AF00DB"/>
                </a:solidFill>
              </a:rPr>
              <a:t>if</a:t>
            </a:r>
            <a:r>
              <a:rPr>
                <a:solidFill>
                  <a:srgbClr val="3B3B3B"/>
                </a:solidFill>
              </a:rPr>
              <a:t> (</a:t>
            </a:r>
            <a:r>
              <a:rPr>
                <a:solidFill>
                  <a:srgbClr val="001080"/>
                </a:solidFill>
              </a:rPr>
              <a:t>fee</a:t>
            </a:r>
            <a:r>
              <a:rPr>
                <a:solidFill>
                  <a:srgbClr val="3B3B3B"/>
                </a:solidFill>
              </a:rPr>
              <a:t> &lt; </a:t>
            </a:r>
            <a:r>
              <a:t>minimumToPay</a:t>
            </a:r>
            <a:r>
              <a:rPr>
                <a:solidFill>
                  <a:srgbClr val="3B3B3B"/>
                </a:solidFill>
              </a:rPr>
              <a:t>) {</a:t>
            </a:r>
            <a:endParaRPr>
              <a:solidFill>
                <a:srgbClr val="3B3B3B"/>
              </a:solidFill>
            </a:endParaRPr>
          </a:p>
          <a:p>
            <a:pPr marL="0" indent="0" defTabSz="425195">
              <a:lnSpc>
                <a:spcPct val="100000"/>
              </a:lnSpc>
              <a:spcBef>
                <a:spcPts val="0"/>
              </a:spcBef>
              <a:buSzTx/>
              <a:buNone/>
              <a:defRPr sz="2325">
                <a:solidFill>
                  <a:srgbClr val="0070C1"/>
                </a:solidFill>
                <a:latin typeface="Menlo Regular"/>
                <a:ea typeface="Menlo Regular"/>
                <a:cs typeface="Menlo Regular"/>
                <a:sym typeface="Menlo Regular"/>
              </a:defRPr>
            </a:pPr>
            <a:r>
              <a:rPr>
                <a:solidFill>
                  <a:srgbClr val="3B3B3B"/>
                </a:solidFill>
              </a:rPr>
              <a:t>      </a:t>
            </a:r>
            <a:r>
              <a:rPr>
                <a:solidFill>
                  <a:srgbClr val="AF00DB"/>
                </a:solidFill>
              </a:rPr>
              <a:t>return</a:t>
            </a:r>
            <a:r>
              <a:rPr>
                <a:solidFill>
                  <a:srgbClr val="3B3B3B"/>
                </a:solidFill>
              </a:rPr>
              <a:t> </a:t>
            </a:r>
            <a:r>
              <a:t>minimumToPay</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r>
              <a:t>    }</a:t>
            </a:r>
          </a:p>
          <a:p>
            <a:pPr marL="0" indent="0" defTabSz="425195">
              <a:lnSpc>
                <a:spcPct val="100000"/>
              </a:lnSpc>
              <a:spcBef>
                <a:spcPts val="0"/>
              </a:spcBef>
              <a:buSzTx/>
              <a:buNone/>
              <a:defRPr sz="2325">
                <a:solidFill>
                  <a:srgbClr val="AF00DB"/>
                </a:solidFill>
                <a:latin typeface="Menlo Regular"/>
                <a:ea typeface="Menlo Regular"/>
                <a:cs typeface="Menlo Regular"/>
                <a:sym typeface="Menlo Regular"/>
              </a:defRPr>
            </a:pPr>
            <a:r>
              <a:rPr>
                <a:solidFill>
                  <a:srgbClr val="3B3B3B"/>
                </a:solidFill>
              </a:rPr>
              <a:t>    </a:t>
            </a:r>
            <a:r>
              <a:t>return</a:t>
            </a:r>
            <a:r>
              <a:rPr>
                <a:solidFill>
                  <a:srgbClr val="3B3B3B"/>
                </a:solidFill>
              </a:rPr>
              <a:t> </a:t>
            </a:r>
            <a:r>
              <a:rPr>
                <a:solidFill>
                  <a:srgbClr val="001080"/>
                </a:solidFill>
              </a:rPr>
              <a:t>fee</a:t>
            </a:r>
            <a:r>
              <a:rPr>
                <a:solidFill>
                  <a:srgbClr val="3B3B3B"/>
                </a:solidFill>
              </a:rPr>
              <a:t>;</a:t>
            </a:r>
            <a:endParaRPr>
              <a:solidFill>
                <a:srgbClr val="3B3B3B"/>
              </a:solidFill>
            </a:endParaRP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r>
              <a:t>  }</a:t>
            </a: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r>
              <a:t>}</a:t>
            </a:r>
          </a:p>
          <a:p>
            <a:pPr marL="0" indent="0" defTabSz="425195">
              <a:lnSpc>
                <a:spcPct val="100000"/>
              </a:lnSpc>
              <a:spcBef>
                <a:spcPts val="0"/>
              </a:spcBef>
              <a:buSzTx/>
              <a:buNone/>
              <a:defRPr sz="2325">
                <a:solidFill>
                  <a:srgbClr val="3B3B3B"/>
                </a:solidFill>
                <a:latin typeface="Menlo Regular"/>
                <a:ea typeface="Menlo Regular"/>
                <a:cs typeface="Menlo Regular"/>
                <a:sym typeface="Menlo Regular"/>
              </a:defRPr>
            </a:pPr>
          </a:p>
        </p:txBody>
      </p:sp>
      <p:sp>
        <p:nvSpPr>
          <p:cNvPr id="351" name="add more plan (features), add more if-else"/>
          <p:cNvSpPr txBox="1"/>
          <p:nvPr/>
        </p:nvSpPr>
        <p:spPr>
          <a:xfrm>
            <a:off x="12917320" y="7035850"/>
            <a:ext cx="8651139"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add more plan (features), add more if-else</a:t>
            </a:r>
          </a:p>
        </p:txBody>
      </p:sp>
      <p:sp>
        <p:nvSpPr>
          <p:cNvPr id="352" name="Line"/>
          <p:cNvSpPr/>
          <p:nvPr/>
        </p:nvSpPr>
        <p:spPr>
          <a:xfrm flipH="1">
            <a:off x="9593587" y="7378700"/>
            <a:ext cx="2905017" cy="0"/>
          </a:xfrm>
          <a:prstGeom prst="line">
            <a:avLst/>
          </a:prstGeom>
          <a:ln w="76200">
            <a:solidFill>
              <a:schemeClr val="accent5">
                <a:hueOff val="-82419"/>
                <a:satOff val="-9513"/>
                <a:lumOff val="-16343"/>
              </a:schemeClr>
            </a:solidFill>
            <a:miter lim="400000"/>
            <a:tailEnd type="triangle"/>
          </a:ln>
        </p:spPr>
        <p:txBody>
          <a:bodyPr lIns="50800" tIns="50800" rIns="50800" bIns="50800" anchor="ctr"/>
          <a:lstStyle/>
          <a:p>
            <a:pPr/>
          </a:p>
        </p:txBody>
      </p:sp>
      <p:sp>
        <p:nvSpPr>
          <p:cNvPr id="353" name="difficult to read, understand"/>
          <p:cNvSpPr txBox="1"/>
          <p:nvPr/>
        </p:nvSpPr>
        <p:spPr>
          <a:xfrm>
            <a:off x="12917320" y="7979214"/>
            <a:ext cx="573923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difficult to read, understand</a:t>
            </a:r>
          </a:p>
        </p:txBody>
      </p:sp>
      <p:sp>
        <p:nvSpPr>
          <p:cNvPr id="354" name="add one plan, re-test all plan"/>
          <p:cNvSpPr txBox="1"/>
          <p:nvPr/>
        </p:nvSpPr>
        <p:spPr>
          <a:xfrm>
            <a:off x="12917320" y="8918584"/>
            <a:ext cx="5949544"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add one plan, re-test all plan</a:t>
            </a:r>
          </a:p>
        </p:txBody>
      </p:sp>
      <p:sp>
        <p:nvSpPr>
          <p:cNvPr id="355" name="not support for time-based plan."/>
          <p:cNvSpPr txBox="1"/>
          <p:nvPr/>
        </p:nvSpPr>
        <p:spPr>
          <a:xfrm>
            <a:off x="14035619" y="5510686"/>
            <a:ext cx="6737300"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not support for time-based plan.</a:t>
            </a:r>
          </a:p>
        </p:txBody>
      </p:sp>
      <p:sp>
        <p:nvSpPr>
          <p:cNvPr id="356" name="Line"/>
          <p:cNvSpPr/>
          <p:nvPr/>
        </p:nvSpPr>
        <p:spPr>
          <a:xfrm flipH="1">
            <a:off x="10692448" y="5853535"/>
            <a:ext cx="2905018" cy="1"/>
          </a:xfrm>
          <a:prstGeom prst="line">
            <a:avLst/>
          </a:prstGeom>
          <a:ln w="762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53294679_369986610257447_5157858777323536384_o.jpg" descr="53294679_369986610257447_5157858777323536384_o.jpg"/>
          <p:cNvPicPr>
            <a:picLocks noChangeAspect="1"/>
          </p:cNvPicPr>
          <p:nvPr/>
        </p:nvPicPr>
        <p:blipFill>
          <a:blip r:embed="rId2">
            <a:alphaModFix amt="19929"/>
            <a:extLst/>
          </a:blip>
          <a:stretch>
            <a:fillRect/>
          </a:stretch>
        </p:blipFill>
        <p:spPr>
          <a:xfrm>
            <a:off x="-2046683" y="-7612820"/>
            <a:ext cx="27001150" cy="27001149"/>
          </a:xfrm>
          <a:prstGeom prst="rect">
            <a:avLst/>
          </a:prstGeom>
          <a:ln w="12700">
            <a:miter lim="400000"/>
          </a:ln>
        </p:spPr>
      </p:pic>
      <p:sp>
        <p:nvSpPr>
          <p:cNvPr id="198" name="About me"/>
          <p:cNvSpPr txBox="1"/>
          <p:nvPr>
            <p:ph type="title"/>
          </p:nvPr>
        </p:nvSpPr>
        <p:spPr>
          <a:prstGeom prst="rect">
            <a:avLst/>
          </a:prstGeom>
        </p:spPr>
        <p:txBody>
          <a:bodyPr/>
          <a:lstStyle/>
          <a:p>
            <a:pPr/>
            <a:r>
              <a:t>About me</a:t>
            </a:r>
          </a:p>
        </p:txBody>
      </p:sp>
      <p:grpSp>
        <p:nvGrpSpPr>
          <p:cNvPr id="208" name="Group"/>
          <p:cNvGrpSpPr/>
          <p:nvPr/>
        </p:nvGrpSpPr>
        <p:grpSpPr>
          <a:xfrm>
            <a:off x="15540166" y="1170039"/>
            <a:ext cx="7611516" cy="11817585"/>
            <a:chOff x="-127000" y="-88900"/>
            <a:chExt cx="7611515" cy="11817584"/>
          </a:xfrm>
        </p:grpSpPr>
        <p:grpSp>
          <p:nvGrpSpPr>
            <p:cNvPr id="201" name="Screen Shot 2563-05-29 at 09.43.24.png"/>
            <p:cNvGrpSpPr/>
            <p:nvPr/>
          </p:nvGrpSpPr>
          <p:grpSpPr>
            <a:xfrm>
              <a:off x="2093029" y="-88900"/>
              <a:ext cx="5122489" cy="4826993"/>
              <a:chOff x="0" y="0"/>
              <a:chExt cx="5122488" cy="4826992"/>
            </a:xfrm>
          </p:grpSpPr>
          <p:pic>
            <p:nvPicPr>
              <p:cNvPr id="200" name="Screen Shot 2563-05-29 at 09.43.24.png" descr="Screen Shot 2563-05-29 at 09.43.24.png"/>
              <p:cNvPicPr>
                <a:picLocks noChangeAspect="1"/>
              </p:cNvPicPr>
              <p:nvPr/>
            </p:nvPicPr>
            <p:blipFill>
              <a:blip r:embed="rId3">
                <a:extLst/>
              </a:blip>
              <a:stretch>
                <a:fillRect/>
              </a:stretch>
            </p:blipFill>
            <p:spPr>
              <a:xfrm>
                <a:off x="127000" y="88900"/>
                <a:ext cx="4868489" cy="4496793"/>
              </a:xfrm>
              <a:prstGeom prst="rect">
                <a:avLst/>
              </a:prstGeom>
              <a:ln>
                <a:noFill/>
              </a:ln>
              <a:effectLst/>
            </p:spPr>
          </p:pic>
          <p:pic>
            <p:nvPicPr>
              <p:cNvPr id="199" name="Screen Shot 2563-05-29 at 09.43.24.png" descr="Screen Shot 2563-05-29 at 09.43.24.png"/>
              <p:cNvPicPr>
                <a:picLocks noChangeAspect="0"/>
              </p:cNvPicPr>
              <p:nvPr/>
            </p:nvPicPr>
            <p:blipFill>
              <a:blip r:embed="rId4">
                <a:extLst/>
              </a:blip>
              <a:stretch>
                <a:fillRect/>
              </a:stretch>
            </p:blipFill>
            <p:spPr>
              <a:xfrm>
                <a:off x="0" y="0"/>
                <a:ext cx="5122489" cy="4826993"/>
              </a:xfrm>
              <a:prstGeom prst="rect">
                <a:avLst/>
              </a:prstGeom>
              <a:effectLst/>
            </p:spPr>
          </p:pic>
        </p:grpSp>
        <p:grpSp>
          <p:nvGrpSpPr>
            <p:cNvPr id="204" name="Screen Shot 2563-05-29 at 09.45.57.png"/>
            <p:cNvGrpSpPr/>
            <p:nvPr/>
          </p:nvGrpSpPr>
          <p:grpSpPr>
            <a:xfrm>
              <a:off x="-127000" y="3570302"/>
              <a:ext cx="5122489" cy="4289428"/>
              <a:chOff x="0" y="0"/>
              <a:chExt cx="5122488" cy="4289426"/>
            </a:xfrm>
          </p:grpSpPr>
          <p:pic>
            <p:nvPicPr>
              <p:cNvPr id="203" name="Screen Shot 2563-05-29 at 09.45.57.png" descr="Screen Shot 2563-05-29 at 09.45.57.png"/>
              <p:cNvPicPr>
                <a:picLocks noChangeAspect="1"/>
              </p:cNvPicPr>
              <p:nvPr/>
            </p:nvPicPr>
            <p:blipFill>
              <a:blip r:embed="rId5">
                <a:extLst/>
              </a:blip>
              <a:stretch>
                <a:fillRect/>
              </a:stretch>
            </p:blipFill>
            <p:spPr>
              <a:xfrm>
                <a:off x="127000" y="88900"/>
                <a:ext cx="4868489" cy="3959227"/>
              </a:xfrm>
              <a:prstGeom prst="rect">
                <a:avLst/>
              </a:prstGeom>
              <a:ln>
                <a:noFill/>
              </a:ln>
              <a:effectLst/>
            </p:spPr>
          </p:pic>
          <p:pic>
            <p:nvPicPr>
              <p:cNvPr id="202" name="Screen Shot 2563-05-29 at 09.45.57.png" descr="Screen Shot 2563-05-29 at 09.45.57.png"/>
              <p:cNvPicPr>
                <a:picLocks noChangeAspect="0"/>
              </p:cNvPicPr>
              <p:nvPr/>
            </p:nvPicPr>
            <p:blipFill>
              <a:blip r:embed="rId6">
                <a:extLst/>
              </a:blip>
              <a:stretch>
                <a:fillRect/>
              </a:stretch>
            </p:blipFill>
            <p:spPr>
              <a:xfrm>
                <a:off x="0" y="0"/>
                <a:ext cx="5122489" cy="4289427"/>
              </a:xfrm>
              <a:prstGeom prst="rect">
                <a:avLst/>
              </a:prstGeom>
              <a:effectLst/>
            </p:spPr>
          </p:pic>
        </p:grpSp>
        <p:grpSp>
          <p:nvGrpSpPr>
            <p:cNvPr id="207" name="brYfQq7Vi0S4jO2rgHsusvSiQmIRrKfSeKPh7WRrrbUqP9vl5jVsRzbT008KDIapqqz_zCAfDmT0n1KH2efc06A3UmS9u2hJEvR-20kvoQv-A_0qYFl2aKVvqlfGozxm.png"/>
            <p:cNvGrpSpPr/>
            <p:nvPr/>
          </p:nvGrpSpPr>
          <p:grpSpPr>
            <a:xfrm rot="240000">
              <a:off x="1966381" y="7327886"/>
              <a:ext cx="5377555" cy="4218377"/>
              <a:chOff x="0" y="0"/>
              <a:chExt cx="5377554" cy="4218376"/>
            </a:xfrm>
          </p:grpSpPr>
          <p:pic>
            <p:nvPicPr>
              <p:cNvPr id="206" name="brYfQq7Vi0S4jO2rgHsusvSiQmIRrKfSeKPh7WRrrbUqP9vl5jVsRzbT008KDIapqqz_zCAfDmT0n1KH2efc06A3UmS9u2hJEvR-20kvoQv-A_0qYFl2aKVvqlfGozxm.png" descr="brYfQq7Vi0S4jO2rgHsusvSiQmIRrKfSeKPh7WRrrbUqP9vl5jVsRzbT008KDIapqqz_zCAfDmT0n1KH2efc06A3UmS9u2hJEvR-20kvoQv-A_0qYFl2aKVvqlfGozxm.png"/>
              <p:cNvPicPr>
                <a:picLocks noChangeAspect="1"/>
              </p:cNvPicPr>
              <p:nvPr/>
            </p:nvPicPr>
            <p:blipFill>
              <a:blip r:embed="rId7">
                <a:extLst/>
              </a:blip>
              <a:stretch>
                <a:fillRect/>
              </a:stretch>
            </p:blipFill>
            <p:spPr>
              <a:xfrm>
                <a:off x="203200" y="203200"/>
                <a:ext cx="4971155" cy="3773877"/>
              </a:xfrm>
              <a:prstGeom prst="rect">
                <a:avLst/>
              </a:prstGeom>
              <a:ln>
                <a:noFill/>
              </a:ln>
              <a:effectLst/>
            </p:spPr>
          </p:pic>
          <p:pic>
            <p:nvPicPr>
              <p:cNvPr id="205" name="brYfQq7Vi0S4jO2rgHsusvSiQmIRrKfSeKPh7WRrrbUqP9vl5jVsRzbT008KDIapqqz_zCAfDmT0n1KH2efc06A3UmS9u2hJEvR-20kvoQv-A_0qYFl2aKVvqlfGozxm.png" descr="brYfQq7Vi0S4jO2rgHsusvSiQmIRrKfSeKPh7WRrrbUqP9vl5jVsRzbT008KDIapqqz_zCAfDmT0n1KH2efc06A3UmS9u2hJEvR-20kvoQv-A_0qYFl2aKVvqlfGozxm.png"/>
              <p:cNvPicPr>
                <a:picLocks noChangeAspect="0"/>
              </p:cNvPicPr>
              <p:nvPr/>
            </p:nvPicPr>
            <p:blipFill>
              <a:blip r:embed="rId8">
                <a:extLst/>
              </a:blip>
              <a:stretch>
                <a:fillRect/>
              </a:stretch>
            </p:blipFill>
            <p:spPr>
              <a:xfrm>
                <a:off x="0" y="0"/>
                <a:ext cx="5377555" cy="4218377"/>
              </a:xfrm>
              <a:prstGeom prst="rect">
                <a:avLst/>
              </a:prstGeom>
              <a:effectLst/>
            </p:spPr>
          </p:pic>
        </p:grpSp>
      </p:grpSp>
      <p:sp>
        <p:nvSpPr>
          <p:cNvPr id="209" name="Olarn Ungumnuayporn olarn.u@gmail.com…"/>
          <p:cNvSpPr txBox="1"/>
          <p:nvPr>
            <p:ph type="body" sz="half" idx="1"/>
          </p:nvPr>
        </p:nvSpPr>
        <p:spPr>
          <a:xfrm>
            <a:off x="1174677" y="3641616"/>
            <a:ext cx="13478447" cy="7710735"/>
          </a:xfrm>
          <a:prstGeom prst="rect">
            <a:avLst/>
          </a:prstGeom>
        </p:spPr>
        <p:txBody>
          <a:bodyPr/>
          <a:lstStyle/>
          <a:p>
            <a:pPr marL="444500" indent="-444500" defTabSz="584200">
              <a:lnSpc>
                <a:spcPct val="100000"/>
              </a:lnSpc>
              <a:spcBef>
                <a:spcPts val="4800"/>
              </a:spcBef>
              <a:buSzPct val="145000"/>
              <a:defRPr sz="4100"/>
            </a:pPr>
            <a:r>
              <a:t>Olarn Ungumnuayporn</a:t>
            </a:r>
            <a:br/>
            <a:r>
              <a:rPr u="sng">
                <a:hlinkClick r:id="rId9" invalidUrl="" action="" tgtFrame="" tooltip="" history="1" highlightClick="0" endSnd="0"/>
              </a:rPr>
              <a:t>olarn.u@gmail.com</a:t>
            </a:r>
            <a:r>
              <a:t> </a:t>
            </a:r>
          </a:p>
          <a:p>
            <a:pPr marL="444500" indent="-444500" defTabSz="584200">
              <a:lnSpc>
                <a:spcPct val="100000"/>
              </a:lnSpc>
              <a:spcBef>
                <a:spcPts val="4800"/>
              </a:spcBef>
              <a:buSzPct val="145000"/>
              <a:defRPr sz="4100"/>
            </a:pPr>
            <a:r>
              <a:t>ODDS</a:t>
            </a:r>
            <a:br/>
            <a:r>
              <a:rPr u="sng">
                <a:hlinkClick r:id="rId10" invalidUrl="" action="" tgtFrame="" tooltip="" history="1" highlightClick="0" endSnd="0"/>
              </a:rPr>
              <a:t>https://web.facebook.com/oddsteam</a:t>
            </a:r>
            <a:r>
              <a:t> </a:t>
            </a:r>
          </a:p>
          <a:p>
            <a:pPr marL="444500" indent="-444500" defTabSz="584200">
              <a:lnSpc>
                <a:spcPct val="100000"/>
              </a:lnSpc>
              <a:spcBef>
                <a:spcPts val="4800"/>
              </a:spcBef>
              <a:buSzPct val="145000"/>
              <a:defRPr sz="4100"/>
            </a:pPr>
            <a:r>
              <a:t>Agile Practitioner, Software Developer, Scrum Master, Agile Coach</a:t>
            </a:r>
          </a:p>
          <a:p>
            <a:pPr marL="444500" indent="-444500" defTabSz="584200">
              <a:lnSpc>
                <a:spcPct val="100000"/>
              </a:lnSpc>
              <a:spcBef>
                <a:spcPts val="4800"/>
              </a:spcBef>
              <a:buSzPct val="145000"/>
              <a:defRPr sz="4100"/>
            </a:pPr>
            <a:r>
              <a:t>Ex-Certified Scrum Master, LeSS Practitioner, Kanban, Flight Levels</a:t>
            </a:r>
          </a:p>
        </p:txBody>
      </p:sp>
      <p:grpSp>
        <p:nvGrpSpPr>
          <p:cNvPr id="213" name="Group"/>
          <p:cNvGrpSpPr/>
          <p:nvPr/>
        </p:nvGrpSpPr>
        <p:grpSpPr>
          <a:xfrm>
            <a:off x="1320224" y="11186326"/>
            <a:ext cx="5909550" cy="1821854"/>
            <a:chOff x="0" y="0"/>
            <a:chExt cx="5909549" cy="1821852"/>
          </a:xfrm>
        </p:grpSpPr>
        <p:pic>
          <p:nvPicPr>
            <p:cNvPr id="210" name="Screen Shot 2561-10-22 at 09.34.15.png" descr="Screen Shot 2561-10-22 at 09.34.15.png"/>
            <p:cNvPicPr>
              <a:picLocks noChangeAspect="1"/>
            </p:cNvPicPr>
            <p:nvPr/>
          </p:nvPicPr>
          <p:blipFill>
            <a:blip r:embed="rId11">
              <a:extLst/>
            </a:blip>
            <a:stretch>
              <a:fillRect/>
            </a:stretch>
          </p:blipFill>
          <p:spPr>
            <a:xfrm>
              <a:off x="0" y="0"/>
              <a:ext cx="1798022" cy="1660374"/>
            </a:xfrm>
            <a:prstGeom prst="rect">
              <a:avLst/>
            </a:prstGeom>
            <a:ln w="12700" cap="flat">
              <a:noFill/>
              <a:miter lim="400000"/>
            </a:ln>
            <a:effectLst/>
          </p:spPr>
        </p:pic>
        <p:pic>
          <p:nvPicPr>
            <p:cNvPr id="211" name="xclp.png.pagespeed.ic.YYJse12fHy.png" descr="xclp.png.pagespeed.ic.YYJse12fHy.png"/>
            <p:cNvPicPr>
              <a:picLocks noChangeAspect="1"/>
            </p:cNvPicPr>
            <p:nvPr/>
          </p:nvPicPr>
          <p:blipFill>
            <a:blip r:embed="rId12">
              <a:extLst/>
            </a:blip>
            <a:stretch>
              <a:fillRect/>
            </a:stretch>
          </p:blipFill>
          <p:spPr>
            <a:xfrm>
              <a:off x="2172993" y="155525"/>
              <a:ext cx="1574151" cy="1543336"/>
            </a:xfrm>
            <a:prstGeom prst="rect">
              <a:avLst/>
            </a:prstGeom>
            <a:ln w="12700" cap="flat">
              <a:noFill/>
              <a:miter lim="400000"/>
            </a:ln>
            <a:effectLst/>
          </p:spPr>
        </p:pic>
        <p:pic>
          <p:nvPicPr>
            <p:cNvPr id="212" name="Image" descr="Image"/>
            <p:cNvPicPr>
              <a:picLocks noChangeAspect="1"/>
            </p:cNvPicPr>
            <p:nvPr/>
          </p:nvPicPr>
          <p:blipFill>
            <a:blip r:embed="rId13">
              <a:extLst/>
            </a:blip>
            <a:stretch>
              <a:fillRect/>
            </a:stretch>
          </p:blipFill>
          <p:spPr>
            <a:xfrm>
              <a:off x="4122115" y="32533"/>
              <a:ext cx="1787435" cy="178932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Rectangle"/>
          <p:cNvSpPr/>
          <p:nvPr/>
        </p:nvSpPr>
        <p:spPr>
          <a:xfrm>
            <a:off x="16764754" y="10531570"/>
            <a:ext cx="4223549" cy="1289514"/>
          </a:xfrm>
          <a:prstGeom prst="rect">
            <a:avLst/>
          </a:prstGeom>
          <a:solidFill>
            <a:srgbClr val="FFFFFF"/>
          </a:solidFill>
          <a:ln w="38100">
            <a:solidFill>
              <a:srgbClr val="000000"/>
            </a:solidFill>
            <a:miter lim="400000"/>
          </a:ln>
          <a:effectLst>
            <a:outerShdw sx="100000" sy="100000" kx="0" ky="0" algn="b" rotWithShape="0" blurRad="0" dist="202752" dir="2414439">
              <a:srgbClr val="E5E5E5">
                <a:alpha val="56717"/>
              </a:srgbClr>
            </a:outerShdw>
          </a:effec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59" name="Demo - Strategy Pattern"/>
          <p:cNvSpPr txBox="1"/>
          <p:nvPr>
            <p:ph type="title"/>
          </p:nvPr>
        </p:nvSpPr>
        <p:spPr>
          <a:prstGeom prst="rect">
            <a:avLst/>
          </a:prstGeom>
        </p:spPr>
        <p:txBody>
          <a:bodyPr/>
          <a:lstStyle/>
          <a:p>
            <a:pPr/>
            <a:r>
              <a:t>Demo - Strategy Pattern</a:t>
            </a:r>
          </a:p>
        </p:txBody>
      </p:sp>
      <p:sp>
        <p:nvSpPr>
          <p:cNvPr id="360" name="in UML Diagra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 UML Diagram</a:t>
            </a:r>
          </a:p>
        </p:txBody>
      </p:sp>
      <p:sp>
        <p:nvSpPr>
          <p:cNvPr id="361" name="Rectangle"/>
          <p:cNvSpPr/>
          <p:nvPr/>
        </p:nvSpPr>
        <p:spPr>
          <a:xfrm>
            <a:off x="16676563" y="10328137"/>
            <a:ext cx="4124540" cy="1289514"/>
          </a:xfrm>
          <a:prstGeom prst="rect">
            <a:avLst/>
          </a:prstGeom>
          <a:solidFill>
            <a:srgbClr val="FFFFFF"/>
          </a:solidFill>
          <a:ln w="38100">
            <a:solidFill>
              <a:srgbClr val="000000"/>
            </a:solidFill>
            <a:miter lim="400000"/>
          </a:ln>
          <a:effectLst>
            <a:outerShdw sx="100000" sy="100000" kx="0" ky="0" algn="b" rotWithShape="0" blurRad="0" dist="202752" dir="2414439">
              <a:srgbClr val="E5E5E5">
                <a:alpha val="56717"/>
              </a:srgbClr>
            </a:outerShdw>
          </a:effectLst>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pic>
        <p:nvPicPr>
          <p:cNvPr id="362" name="pasted-movie.png" descr="pasted-movie.png"/>
          <p:cNvPicPr>
            <a:picLocks noChangeAspect="1"/>
          </p:cNvPicPr>
          <p:nvPr/>
        </p:nvPicPr>
        <p:blipFill>
          <a:blip r:embed="rId2">
            <a:extLst/>
          </a:blip>
          <a:stretch>
            <a:fillRect/>
          </a:stretch>
        </p:blipFill>
        <p:spPr>
          <a:xfrm>
            <a:off x="2768600" y="4261709"/>
            <a:ext cx="18846800" cy="8229601"/>
          </a:xfrm>
          <a:prstGeom prst="rect">
            <a:avLst/>
          </a:prstGeom>
          <a:ln w="12700">
            <a:miter lim="400000"/>
          </a:ln>
        </p:spPr>
      </p:pic>
      <p:sp>
        <p:nvSpPr>
          <p:cNvPr id="363" name="existing logic"/>
          <p:cNvSpPr txBox="1"/>
          <p:nvPr/>
        </p:nvSpPr>
        <p:spPr>
          <a:xfrm>
            <a:off x="5020947" y="10858877"/>
            <a:ext cx="2789378"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existing logic</a:t>
            </a:r>
          </a:p>
        </p:txBody>
      </p:sp>
      <p:sp>
        <p:nvSpPr>
          <p:cNvPr id="364" name="Line"/>
          <p:cNvSpPr/>
          <p:nvPr/>
        </p:nvSpPr>
        <p:spPr>
          <a:xfrm flipV="1">
            <a:off x="6148592" y="9876153"/>
            <a:ext cx="1" cy="108001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365" name="Rounded Rectangle"/>
          <p:cNvSpPr/>
          <p:nvPr/>
        </p:nvSpPr>
        <p:spPr>
          <a:xfrm>
            <a:off x="16081015" y="5390540"/>
            <a:ext cx="4876669" cy="4303630"/>
          </a:xfrm>
          <a:prstGeom prst="roundRect">
            <a:avLst>
              <a:gd name="adj" fmla="val 9406"/>
            </a:avLst>
          </a:prstGeom>
          <a:ln w="63500">
            <a:solidFill>
              <a:schemeClr val="accent5">
                <a:hueOff val="-82419"/>
                <a:satOff val="-9513"/>
                <a:lumOff val="-16343"/>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6" name="Rounded Rectangle"/>
          <p:cNvSpPr/>
          <p:nvPr/>
        </p:nvSpPr>
        <p:spPr>
          <a:xfrm>
            <a:off x="10143576" y="7558762"/>
            <a:ext cx="5941769" cy="2251353"/>
          </a:xfrm>
          <a:prstGeom prst="roundRect">
            <a:avLst>
              <a:gd name="adj" fmla="val 17980"/>
            </a:avLst>
          </a:prstGeom>
          <a:ln w="63500">
            <a:solidFill>
              <a:schemeClr val="accent5">
                <a:hueOff val="-82419"/>
                <a:satOff val="-9513"/>
                <a:lumOff val="-16343"/>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7" name="Refactor"/>
          <p:cNvSpPr txBox="1"/>
          <p:nvPr/>
        </p:nvSpPr>
        <p:spPr>
          <a:xfrm>
            <a:off x="19615008" y="4530145"/>
            <a:ext cx="1858062"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Refactor</a:t>
            </a:r>
          </a:p>
        </p:txBody>
      </p:sp>
      <p:sp>
        <p:nvSpPr>
          <p:cNvPr id="368" name="Rounded Rectangle"/>
          <p:cNvSpPr/>
          <p:nvPr/>
        </p:nvSpPr>
        <p:spPr>
          <a:xfrm>
            <a:off x="16081015" y="9823219"/>
            <a:ext cx="5315638" cy="2400949"/>
          </a:xfrm>
          <a:prstGeom prst="roundRect">
            <a:avLst>
              <a:gd name="adj" fmla="val 18378"/>
            </a:avLst>
          </a:prstGeom>
          <a:ln w="63500">
            <a:solidFill>
              <a:schemeClr val="accent1">
                <a:lumOff val="-13575"/>
              </a:schemeClr>
            </a:solidFill>
            <a:custDash>
              <a:ds d="200000" sp="200000"/>
            </a:custDash>
            <a:miter lim="400000"/>
          </a:ln>
        </p:spPr>
        <p:txBody>
          <a:bodyPr lIns="50800" tIns="50800" rIns="50800" bIns="50800" anchor="ctr"/>
          <a:lstStyle/>
          <a:p>
            <a:pPr algn="ctr" defTabSz="825500">
              <a:lnSpc>
                <a:spcPct val="100000"/>
              </a:lnSpc>
              <a:spcBef>
                <a:spcPts val="0"/>
              </a:spcBef>
              <a:defRPr sz="3200">
                <a:solidFill>
                  <a:srgbClr val="FFFFFF"/>
                </a:solidFill>
                <a:latin typeface="Helvetica Neue Medium"/>
                <a:ea typeface="Helvetica Neue Medium"/>
                <a:cs typeface="Helvetica Neue Medium"/>
                <a:sym typeface="Helvetica Neue Medium"/>
              </a:defRPr>
            </a:pPr>
          </a:p>
        </p:txBody>
      </p:sp>
      <p:sp>
        <p:nvSpPr>
          <p:cNvPr id="369" name="new features"/>
          <p:cNvSpPr txBox="1"/>
          <p:nvPr/>
        </p:nvSpPr>
        <p:spPr>
          <a:xfrm>
            <a:off x="20305912" y="12348825"/>
            <a:ext cx="2948408"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solidFill>
                  <a:schemeClr val="accent1">
                    <a:lumOff val="-13575"/>
                  </a:schemeClr>
                </a:solidFill>
              </a:defRPr>
            </a:lvl1pPr>
          </a:lstStyle>
          <a:p>
            <a:pPr/>
            <a:r>
              <a:t>new features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1" name="Image" descr="Image"/>
          <p:cNvPicPr>
            <a:picLocks noChangeAspect="1"/>
          </p:cNvPicPr>
          <p:nvPr/>
        </p:nvPicPr>
        <p:blipFill>
          <a:blip r:embed="rId2">
            <a:extLst/>
          </a:blip>
          <a:stretch>
            <a:fillRect/>
          </a:stretch>
        </p:blipFill>
        <p:spPr>
          <a:xfrm>
            <a:off x="-310703" y="-6589"/>
            <a:ext cx="25005406" cy="1372917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Conclusion"/>
          <p:cNvSpPr txBox="1"/>
          <p:nvPr>
            <p:ph type="title"/>
          </p:nvPr>
        </p:nvSpPr>
        <p:spPr>
          <a:prstGeom prst="rect">
            <a:avLst/>
          </a:prstGeom>
        </p:spPr>
        <p:txBody>
          <a:bodyPr/>
          <a:lstStyle/>
          <a:p>
            <a:pPr/>
            <a:r>
              <a:t>Conclusion</a:t>
            </a:r>
          </a:p>
        </p:txBody>
      </p:sp>
      <p:sp>
        <p:nvSpPr>
          <p:cNvPr id="374" name="Legacy code happens today. Right now when you write bad code.…"/>
          <p:cNvSpPr txBox="1"/>
          <p:nvPr>
            <p:ph type="body" idx="1"/>
          </p:nvPr>
        </p:nvSpPr>
        <p:spPr>
          <a:xfrm>
            <a:off x="1206500" y="3237518"/>
            <a:ext cx="21971000" cy="9266998"/>
          </a:xfrm>
          <a:prstGeom prst="rect">
            <a:avLst/>
          </a:prstGeom>
        </p:spPr>
        <p:txBody>
          <a:bodyPr/>
          <a:lstStyle/>
          <a:p>
            <a:pPr marL="469391" indent="-469391" defTabSz="1877520">
              <a:spcBef>
                <a:spcPts val="3400"/>
              </a:spcBef>
              <a:defRPr sz="3696"/>
            </a:pPr>
            <a:r>
              <a:t>Legacy code happens today. Right now when you write bad code.</a:t>
            </a:r>
          </a:p>
          <a:p>
            <a:pPr marL="469391" indent="-469391" defTabSz="1877520">
              <a:spcBef>
                <a:spcPts val="3400"/>
              </a:spcBef>
              <a:defRPr sz="3696"/>
            </a:pPr>
            <a:r>
              <a:t>Bad code is the code that difficult to add new functionality, fragile, hard to understand.</a:t>
            </a:r>
          </a:p>
          <a:p>
            <a:pPr marL="469391" indent="-469391" defTabSz="1877520">
              <a:spcBef>
                <a:spcPts val="3400"/>
              </a:spcBef>
              <a:defRPr sz="3696"/>
            </a:pPr>
            <a:r>
              <a:t>Technical excellence is the responsibility of developers, even in the difficult situations.</a:t>
            </a:r>
          </a:p>
          <a:p>
            <a:pPr marL="469391" indent="-469391" defTabSz="1877520">
              <a:spcBef>
                <a:spcPts val="3400"/>
              </a:spcBef>
              <a:defRPr sz="3696"/>
            </a:pPr>
            <a:r>
              <a:t>Technical craftsmanship take time, effort and practices.  Design Patterns is just a small parts of it.</a:t>
            </a:r>
          </a:p>
          <a:p>
            <a:pPr marL="0" indent="0" defTabSz="1877520">
              <a:spcBef>
                <a:spcPts val="3400"/>
              </a:spcBef>
              <a:buSzTx/>
              <a:buNone/>
              <a:defRPr sz="3696"/>
            </a:pPr>
          </a:p>
          <a:p>
            <a:pPr marL="0" indent="0" defTabSz="1877520">
              <a:spcBef>
                <a:spcPts val="3400"/>
              </a:spcBef>
              <a:buSzTx/>
              <a:buNone/>
              <a:defRPr sz="3696"/>
            </a:pPr>
            <a:r>
              <a:t>Some tips…</a:t>
            </a:r>
          </a:p>
          <a:p>
            <a:pPr marL="469391" indent="-469391" defTabSz="1877520">
              <a:spcBef>
                <a:spcPts val="3400"/>
              </a:spcBef>
              <a:defRPr sz="3696"/>
            </a:pPr>
            <a:r>
              <a:t>Build continuous improvement team culture. Be humble, respect, be inspired. </a:t>
            </a:r>
          </a:p>
          <a:p>
            <a:pPr marL="469391" indent="-469391" defTabSz="1877520">
              <a:spcBef>
                <a:spcPts val="3400"/>
              </a:spcBef>
              <a:defRPr sz="3696"/>
            </a:pPr>
            <a:r>
              <a:t>Learn from someone who know about it.  Practice coding kata. bug badge, etc,</a:t>
            </a:r>
          </a:p>
          <a:p>
            <a:pPr marL="469391" indent="-469391" defTabSz="1877520">
              <a:spcBef>
                <a:spcPts val="3400"/>
              </a:spcBef>
              <a:defRPr sz="3696"/>
            </a:pPr>
            <a:r>
              <a:t>Read books, lots of it.</a:t>
            </a:r>
          </a:p>
          <a:p>
            <a:pPr marL="469391" indent="-469391" defTabSz="1877520">
              <a:spcBef>
                <a:spcPts val="3400"/>
              </a:spcBef>
              <a:defRPr sz="3696"/>
            </a:pPr>
            <a:r>
              <a:t>Happy coding ❤️</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Thank you."/>
          <p:cNvSpPr txBox="1"/>
          <p:nvPr>
            <p:ph type="title"/>
          </p:nvPr>
        </p:nvSpPr>
        <p:spPr>
          <a:xfrm>
            <a:off x="1206500" y="1079500"/>
            <a:ext cx="21971000" cy="11557000"/>
          </a:xfrm>
          <a:prstGeom prst="rect">
            <a:avLst/>
          </a:prstGeom>
        </p:spPr>
        <p:txBody>
          <a:bodyPr anchor="ctr"/>
          <a:lstStyle>
            <a:lvl1pPr algn="ctr">
              <a:defRPr spc="-400" sz="20000"/>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https://github.com/olarn/GoF-Design-Pattern"/>
          <p:cNvSpPr txBox="1"/>
          <p:nvPr/>
        </p:nvSpPr>
        <p:spPr>
          <a:xfrm>
            <a:off x="14904346" y="10410485"/>
            <a:ext cx="6343510" cy="1175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3800"/>
            </a:pPr>
            <a:r>
              <a:rPr u="sng">
                <a:hlinkClick r:id="rId2" invalidUrl="" action="" tgtFrame="" tooltip="" history="1" highlightClick="0" endSnd="0"/>
              </a:rPr>
              <a:t>https://github.com/olarn/GoF-Design-Pattern</a:t>
            </a:r>
            <a:r>
              <a:t> </a:t>
            </a:r>
          </a:p>
        </p:txBody>
      </p:sp>
      <p:sp>
        <p:nvSpPr>
          <p:cNvPr id="216" name="https://shorturl.at/flnM8"/>
          <p:cNvSpPr txBox="1"/>
          <p:nvPr/>
        </p:nvSpPr>
        <p:spPr>
          <a:xfrm>
            <a:off x="3330135" y="10668335"/>
            <a:ext cx="6343511" cy="6595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3800"/>
            </a:pPr>
            <a:r>
              <a:rPr u="sng">
                <a:hlinkClick r:id="rId3" invalidUrl="" action="" tgtFrame="" tooltip="" history="1" highlightClick="0" endSnd="0"/>
              </a:rPr>
              <a:t>https://shorturl.at/flnM8</a:t>
            </a:r>
            <a:r>
              <a:t> </a:t>
            </a:r>
          </a:p>
        </p:txBody>
      </p:sp>
      <p:pic>
        <p:nvPicPr>
          <p:cNvPr id="217" name="Screenshot 2566-10-30 at 10.16.04.png" descr="Screenshot 2566-10-30 at 10.16.04.png"/>
          <p:cNvPicPr>
            <a:picLocks noChangeAspect="1"/>
          </p:cNvPicPr>
          <p:nvPr/>
        </p:nvPicPr>
        <p:blipFill>
          <a:blip r:embed="rId4">
            <a:extLst/>
          </a:blip>
          <a:stretch>
            <a:fillRect/>
          </a:stretch>
        </p:blipFill>
        <p:spPr>
          <a:xfrm>
            <a:off x="15658588" y="4250673"/>
            <a:ext cx="4835026" cy="4752235"/>
          </a:xfrm>
          <a:prstGeom prst="rect">
            <a:avLst/>
          </a:prstGeom>
          <a:ln w="12700">
            <a:miter lim="400000"/>
          </a:ln>
        </p:spPr>
      </p:pic>
      <p:pic>
        <p:nvPicPr>
          <p:cNvPr id="218" name="Screenshot 2566-10-30 at 10.25.06.png" descr="Screenshot 2566-10-30 at 10.25.06.png"/>
          <p:cNvPicPr>
            <a:picLocks noChangeAspect="1"/>
          </p:cNvPicPr>
          <p:nvPr/>
        </p:nvPicPr>
        <p:blipFill>
          <a:blip r:embed="rId5">
            <a:extLst/>
          </a:blip>
          <a:stretch>
            <a:fillRect/>
          </a:stretch>
        </p:blipFill>
        <p:spPr>
          <a:xfrm>
            <a:off x="15501258" y="1161036"/>
            <a:ext cx="4503776" cy="1682060"/>
          </a:xfrm>
          <a:prstGeom prst="rect">
            <a:avLst/>
          </a:prstGeom>
          <a:ln w="12700">
            <a:miter lim="400000"/>
          </a:ln>
        </p:spPr>
      </p:pic>
      <p:pic>
        <p:nvPicPr>
          <p:cNvPr id="219" name="Screenshot 2566-11-03 at 09.08.05.png" descr="Screenshot 2566-11-03 at 09.08.05.png"/>
          <p:cNvPicPr>
            <a:picLocks noChangeAspect="1"/>
          </p:cNvPicPr>
          <p:nvPr/>
        </p:nvPicPr>
        <p:blipFill>
          <a:blip r:embed="rId6">
            <a:extLst/>
          </a:blip>
          <a:stretch>
            <a:fillRect/>
          </a:stretch>
        </p:blipFill>
        <p:spPr>
          <a:xfrm>
            <a:off x="4664347" y="1010859"/>
            <a:ext cx="3675088" cy="1982413"/>
          </a:xfrm>
          <a:prstGeom prst="rect">
            <a:avLst/>
          </a:prstGeom>
          <a:ln w="12700">
            <a:miter lim="400000"/>
          </a:ln>
        </p:spPr>
      </p:pic>
      <p:pic>
        <p:nvPicPr>
          <p:cNvPr id="220" name="Screenshot 2566-11-03 at 11.28.50.png" descr="Screenshot 2566-11-03 at 11.28.50.png"/>
          <p:cNvPicPr>
            <a:picLocks noChangeAspect="1"/>
          </p:cNvPicPr>
          <p:nvPr/>
        </p:nvPicPr>
        <p:blipFill>
          <a:blip r:embed="rId7">
            <a:extLst/>
          </a:blip>
          <a:stretch>
            <a:fillRect/>
          </a:stretch>
        </p:blipFill>
        <p:spPr>
          <a:xfrm>
            <a:off x="4117853" y="4250673"/>
            <a:ext cx="4768076" cy="475223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oftware always change!"/>
          <p:cNvSpPr txBox="1"/>
          <p:nvPr>
            <p:ph type="title"/>
          </p:nvPr>
        </p:nvSpPr>
        <p:spPr>
          <a:prstGeom prst="rect">
            <a:avLst/>
          </a:prstGeom>
        </p:spPr>
        <p:txBody>
          <a:bodyPr/>
          <a:lstStyle/>
          <a:p>
            <a:pPr/>
            <a:r>
              <a:t>Software always change!</a:t>
            </a:r>
          </a:p>
        </p:txBody>
      </p:sp>
      <p:sp>
        <p:nvSpPr>
          <p:cNvPr id="223" name="if customers / users still want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if customers / users still want it.</a:t>
            </a:r>
          </a:p>
        </p:txBody>
      </p:sp>
      <p:pic>
        <p:nvPicPr>
          <p:cNvPr id="224" name="Image" descr="Image"/>
          <p:cNvPicPr>
            <a:picLocks noChangeAspect="1"/>
          </p:cNvPicPr>
          <p:nvPr/>
        </p:nvPicPr>
        <p:blipFill>
          <a:blip r:embed="rId2">
            <a:extLst/>
          </a:blip>
          <a:stretch>
            <a:fillRect/>
          </a:stretch>
        </p:blipFill>
        <p:spPr>
          <a:xfrm>
            <a:off x="1603080" y="4287063"/>
            <a:ext cx="7604489" cy="7337238"/>
          </a:xfrm>
          <a:prstGeom prst="rect">
            <a:avLst/>
          </a:prstGeom>
          <a:ln w="12700">
            <a:miter lim="400000"/>
          </a:ln>
        </p:spPr>
      </p:pic>
      <p:sp>
        <p:nvSpPr>
          <p:cNvPr id="225" name="Distribution of Maintenance Effort [15] illustrates that for any software, the changes are always expected and their distribution according to a survey is clarified here thus maintenance is the second major factor for fighting architecture erosion. Lifet"/>
          <p:cNvSpPr txBox="1"/>
          <p:nvPr/>
        </p:nvSpPr>
        <p:spPr>
          <a:xfrm>
            <a:off x="10586056" y="3497277"/>
            <a:ext cx="13145458" cy="82559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defTabSz="457200">
              <a:lnSpc>
                <a:spcPct val="120000"/>
              </a:lnSpc>
              <a:spcBef>
                <a:spcPts val="0"/>
              </a:spcBef>
              <a:defRPr sz="3000">
                <a:solidFill>
                  <a:srgbClr val="5E5E5E"/>
                </a:solidFill>
                <a:latin typeface="Arial"/>
                <a:ea typeface="Arial"/>
                <a:cs typeface="Arial"/>
                <a:sym typeface="Arial"/>
              </a:defRPr>
            </a:lvl1pPr>
          </a:lstStyle>
          <a:p>
            <a:pPr/>
            <a:r>
              <a:t>Distribution of Maintenance Effort [15] illustrates that for any software, the changes are always expected and their distribution according to a survey is clarified here thus maintenance is the second major factor for fighting architecture erosion. Lifetime of software is elongated when there is high maintainability thus lowering development risks. Maintainability is also considered as a quality attribute that only focuses on the existing short-range attempts for changes but does not emphasize on the long-standing conservation of the software. For example, the maintainability of a software system can be enhanced by improving the quality of designs and code but it would not have any sufficient affect on the capability of the software for evolvability. Maintenance activities do not consider the structural modifications as they are not involved in the maintainability of the software systems because any addition to software can result in code clones thus reducing maintainability and leading towards architecture erosion. Therefore evolvability should be considered as a separate quality attribute factor necessary for software architecture consistency.</a:t>
            </a:r>
          </a:p>
        </p:txBody>
      </p:sp>
      <p:sp>
        <p:nvSpPr>
          <p:cNvPr id="226" name="Reference: https://www.researchgate.net/figure/Distribution-of-Maintenance-Effort-15-illustrates-that-for-any-software-the-changes_fig5_271644986"/>
          <p:cNvSpPr txBox="1"/>
          <p:nvPr/>
        </p:nvSpPr>
        <p:spPr>
          <a:xfrm>
            <a:off x="10610055" y="12468362"/>
            <a:ext cx="12779994" cy="7460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2200">
                <a:solidFill>
                  <a:srgbClr val="5E5E5E"/>
                </a:solidFill>
              </a:defRPr>
            </a:pPr>
            <a:r>
              <a:t>Reference: </a:t>
            </a:r>
            <a:r>
              <a:rPr u="sng">
                <a:hlinkClick r:id="rId3" invalidUrl="" action="" tgtFrame="" tooltip="" history="1" highlightClick="0" endSnd="0"/>
              </a:rPr>
              <a:t>https://www.researchgate.net/figure/Distribution-of-Maintenance-Effort-15-illustrates-that-for-any-software-the-changes_fig5_271644986</a:t>
            </a:r>
            <a:r>
              <a:t>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loud Native Landscape"/>
          <p:cNvSpPr txBox="1"/>
          <p:nvPr>
            <p:ph type="title"/>
          </p:nvPr>
        </p:nvSpPr>
        <p:spPr>
          <a:xfrm>
            <a:off x="428700" y="515595"/>
            <a:ext cx="21971001" cy="746355"/>
          </a:xfrm>
          <a:prstGeom prst="rect">
            <a:avLst/>
          </a:prstGeom>
        </p:spPr>
        <p:txBody>
          <a:bodyPr/>
          <a:lstStyle>
            <a:lvl1pPr defTabSz="1243552">
              <a:defRPr spc="-86" sz="4335"/>
            </a:lvl1pPr>
          </a:lstStyle>
          <a:p>
            <a:pPr/>
            <a:r>
              <a:t>Cloud Native Landscape</a:t>
            </a:r>
          </a:p>
        </p:txBody>
      </p:sp>
      <p:pic>
        <p:nvPicPr>
          <p:cNvPr id="229" name="Screenshot 2566-11-17 at 11.50.32.png" descr="Screenshot 2566-11-17 at 11.50.32.png"/>
          <p:cNvPicPr>
            <a:picLocks noChangeAspect="1"/>
          </p:cNvPicPr>
          <p:nvPr/>
        </p:nvPicPr>
        <p:blipFill>
          <a:blip r:embed="rId2">
            <a:extLst/>
          </a:blip>
          <a:stretch>
            <a:fillRect/>
          </a:stretch>
        </p:blipFill>
        <p:spPr>
          <a:xfrm>
            <a:off x="-75304" y="1345531"/>
            <a:ext cx="24534608" cy="12533810"/>
          </a:xfrm>
          <a:prstGeom prst="rect">
            <a:avLst/>
          </a:prstGeom>
          <a:ln w="12700">
            <a:miter lim="400000"/>
          </a:ln>
        </p:spPr>
      </p:pic>
      <p:sp>
        <p:nvSpPr>
          <p:cNvPr id="230" name="https://landscape.cncf.io/"/>
          <p:cNvSpPr txBox="1"/>
          <p:nvPr/>
        </p:nvSpPr>
        <p:spPr>
          <a:xfrm>
            <a:off x="673668" y="12578951"/>
            <a:ext cx="5662246"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sz="3700" u="sng">
                <a:hlinkClick r:id="rId3" invalidUrl="" action="" tgtFrame="" tooltip="" history="1" highlightClick="0" endSnd="0"/>
              </a:rPr>
              <a:t>https://landscape.cncf.io/</a:t>
            </a:r>
            <a: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Screenshot 2566-11-03 at 08.39.27.png" descr="Screenshot 2566-11-03 at 08.39.27.png"/>
          <p:cNvPicPr>
            <a:picLocks noChangeAspect="1"/>
          </p:cNvPicPr>
          <p:nvPr/>
        </p:nvPicPr>
        <p:blipFill>
          <a:blip r:embed="rId2">
            <a:alphaModFix amt="47317"/>
            <a:extLst/>
          </a:blip>
          <a:stretch>
            <a:fillRect/>
          </a:stretch>
        </p:blipFill>
        <p:spPr>
          <a:xfrm>
            <a:off x="7589494" y="2784151"/>
            <a:ext cx="9205012" cy="10242034"/>
          </a:xfrm>
          <a:prstGeom prst="rect">
            <a:avLst/>
          </a:prstGeom>
          <a:ln w="12700">
            <a:miter lim="400000"/>
          </a:ln>
        </p:spPr>
      </p:pic>
      <p:sp>
        <p:nvSpPr>
          <p:cNvPr id="233" name="Legacy Code"/>
          <p:cNvSpPr txBox="1"/>
          <p:nvPr>
            <p:ph type="title"/>
          </p:nvPr>
        </p:nvSpPr>
        <p:spPr>
          <a:xfrm>
            <a:off x="1206500" y="5245596"/>
            <a:ext cx="21971000" cy="3224808"/>
          </a:xfrm>
          <a:prstGeom prst="rect">
            <a:avLst/>
          </a:prstGeom>
        </p:spPr>
        <p:txBody>
          <a:bodyPr anchor="ctr"/>
          <a:lstStyle>
            <a:lvl1pPr algn="ctr">
              <a:defRPr spc="-336" sz="16800"/>
            </a:lvl1pPr>
          </a:lstStyle>
          <a:p>
            <a:pPr/>
            <a:r>
              <a:t>Legacy Code</a:t>
            </a:r>
          </a:p>
        </p:txBody>
      </p:sp>
      <p:sp>
        <p:nvSpPr>
          <p:cNvPr id="234" name="…However, one thing that may be unavoidable is …"/>
          <p:cNvSpPr txBox="1"/>
          <p:nvPr/>
        </p:nvSpPr>
        <p:spPr>
          <a:xfrm>
            <a:off x="1206500" y="1079500"/>
            <a:ext cx="14383574" cy="9877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1365469">
              <a:lnSpc>
                <a:spcPct val="80000"/>
              </a:lnSpc>
              <a:spcBef>
                <a:spcPts val="0"/>
              </a:spcBef>
              <a:defRPr b="1" spc="-95" sz="4760"/>
            </a:lvl1pPr>
          </a:lstStyle>
          <a:p>
            <a:pPr/>
            <a:r>
              <a:t>…However, one thing that may be unavoidable is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Code review…"/>
          <p:cNvSpPr txBox="1"/>
          <p:nvPr>
            <p:ph type="title"/>
          </p:nvPr>
        </p:nvSpPr>
        <p:spPr>
          <a:prstGeom prst="rect">
            <a:avLst/>
          </a:prstGeom>
        </p:spPr>
        <p:txBody>
          <a:bodyPr/>
          <a:lstStyle/>
          <a:p>
            <a:pPr/>
            <a:r>
              <a:t>Code review…</a:t>
            </a:r>
          </a:p>
        </p:txBody>
      </p:sp>
      <p:sp>
        <p:nvSpPr>
          <p:cNvPr id="237" name="do you ev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do you ever…</a:t>
            </a:r>
          </a:p>
        </p:txBody>
      </p:sp>
      <p:pic>
        <p:nvPicPr>
          <p:cNvPr id="238" name="Image" descr="Image"/>
          <p:cNvPicPr>
            <a:picLocks noChangeAspect="1"/>
          </p:cNvPicPr>
          <p:nvPr/>
        </p:nvPicPr>
        <p:blipFill>
          <a:blip r:embed="rId2">
            <a:extLst/>
          </a:blip>
          <a:stretch>
            <a:fillRect/>
          </a:stretch>
        </p:blipFill>
        <p:spPr>
          <a:xfrm>
            <a:off x="4418832" y="3550522"/>
            <a:ext cx="15546336" cy="7773169"/>
          </a:xfrm>
          <a:prstGeom prst="rect">
            <a:avLst/>
          </a:prstGeom>
          <a:ln w="12700">
            <a:miter lim="400000"/>
          </a:ln>
        </p:spPr>
      </p:pic>
      <p:sp>
        <p:nvSpPr>
          <p:cNvPr id="239" name="Clean Code: A Handbook of Agile Software Craftsmanship, Robert C. Martin…"/>
          <p:cNvSpPr txBox="1"/>
          <p:nvPr/>
        </p:nvSpPr>
        <p:spPr>
          <a:xfrm>
            <a:off x="11828835" y="12361550"/>
            <a:ext cx="11853213" cy="7778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457200">
              <a:lnSpc>
                <a:spcPct val="100000"/>
              </a:lnSpc>
              <a:spcBef>
                <a:spcPts val="0"/>
              </a:spcBef>
              <a:defRPr i="1" sz="2300">
                <a:solidFill>
                  <a:srgbClr val="0F1111"/>
                </a:solidFill>
                <a:latin typeface="Arial"/>
                <a:ea typeface="Arial"/>
                <a:cs typeface="Arial"/>
                <a:sym typeface="Arial"/>
              </a:defRPr>
            </a:pPr>
            <a:r>
              <a:t>Clean Code: A Handbook of Agile Software Craftsmanship, Robert C. Martin</a:t>
            </a:r>
          </a:p>
          <a:p>
            <a:pPr algn="r" defTabSz="457200">
              <a:lnSpc>
                <a:spcPct val="100000"/>
              </a:lnSpc>
              <a:spcBef>
                <a:spcPts val="0"/>
              </a:spcBef>
              <a:defRPr i="1" sz="2300">
                <a:solidFill>
                  <a:srgbClr val="0F1111"/>
                </a:solidFill>
                <a:latin typeface="Arial"/>
                <a:ea typeface="Arial"/>
                <a:cs typeface="Arial"/>
                <a:sym typeface="Arial"/>
              </a:defRPr>
            </a:pPr>
            <a:r>
              <a:rPr u="sng">
                <a:hlinkClick r:id="rId3" invalidUrl="" action="" tgtFrame="" tooltip="" history="1" highlightClick="0" endSnd="0"/>
              </a:rPr>
              <a:t>https://www.amazon.com/Clean-Code-Handbook-Software-Craftsmanship/dp/0132350882</a:t>
            </a:r>
            <a:r>
              <a: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2">
            <a:extLst/>
          </a:blip>
          <a:stretch>
            <a:fillRect/>
          </a:stretch>
        </p:blipFill>
        <p:spPr>
          <a:xfrm>
            <a:off x="-348598" y="-1593853"/>
            <a:ext cx="25081196" cy="18506144"/>
          </a:xfrm>
          <a:prstGeom prst="rect">
            <a:avLst/>
          </a:prstGeom>
          <a:ln w="12700">
            <a:miter lim="400000"/>
          </a:ln>
        </p:spPr>
      </p:pic>
      <p:sp>
        <p:nvSpPr>
          <p:cNvPr id="242" name="However…"/>
          <p:cNvSpPr txBox="1"/>
          <p:nvPr>
            <p:ph type="title"/>
          </p:nvPr>
        </p:nvSpPr>
        <p:spPr>
          <a:prstGeom prst="rect">
            <a:avLst/>
          </a:prstGeom>
        </p:spPr>
        <p:txBody>
          <a:bodyPr/>
          <a:lstStyle>
            <a:lvl1pPr>
              <a:defRPr>
                <a:solidFill>
                  <a:srgbClr val="FFFFFF"/>
                </a:solidFill>
              </a:defRPr>
            </a:lvl1pPr>
          </a:lstStyle>
          <a:p>
            <a:pPr/>
            <a:r>
              <a:t>However…</a:t>
            </a:r>
          </a:p>
        </p:txBody>
      </p:sp>
      <p:sp>
        <p:nvSpPr>
          <p:cNvPr id="243" name="Technical excellence is the responsibility of developers,…"/>
          <p:cNvSpPr txBox="1"/>
          <p:nvPr>
            <p:ph type="body" idx="21"/>
          </p:nvPr>
        </p:nvSpPr>
        <p:spPr>
          <a:xfrm>
            <a:off x="1206500" y="2372962"/>
            <a:ext cx="21971000" cy="1529817"/>
          </a:xfrm>
          <a:prstGeom prst="rect">
            <a:avLst/>
          </a:prstGeom>
          <a:extLst>
            <a:ext uri="{C572A759-6A51-4108-AA02-DFA0A04FC94B}">
              <ma14:wrappingTextBoxFlag xmlns:ma14="http://schemas.microsoft.com/office/mac/drawingml/2011/main" val="1"/>
            </a:ext>
          </a:extLst>
        </p:spPr>
        <p:txBody>
          <a:bodyPr/>
          <a:lstStyle/>
          <a:p>
            <a:pPr>
              <a:defRPr>
                <a:solidFill>
                  <a:srgbClr val="D5D5D5"/>
                </a:solidFill>
              </a:defRPr>
            </a:pPr>
            <a:r>
              <a:t>Technical excellence is the responsibility of developers, </a:t>
            </a:r>
          </a:p>
          <a:p>
            <a:pPr>
              <a:defRPr>
                <a:solidFill>
                  <a:srgbClr val="D5D5D5"/>
                </a:solidFill>
              </a:defRPr>
            </a:pPr>
            <a:r>
              <a:t>even in the difficult situations.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45" name="Image" descr="Image"/>
          <p:cNvPicPr>
            <a:picLocks noChangeAspect="1"/>
          </p:cNvPicPr>
          <p:nvPr/>
        </p:nvPicPr>
        <p:blipFill>
          <a:blip r:embed="rId2">
            <a:extLst/>
          </a:blip>
          <a:stretch>
            <a:fillRect/>
          </a:stretch>
        </p:blipFill>
        <p:spPr>
          <a:xfrm>
            <a:off x="3733948" y="-49434"/>
            <a:ext cx="17538096" cy="13814868"/>
          </a:xfrm>
          <a:prstGeom prst="rect">
            <a:avLst/>
          </a:prstGeom>
          <a:ln w="12700">
            <a:miter lim="400000"/>
          </a:ln>
        </p:spPr>
      </p:pic>
      <p:sp>
        <p:nvSpPr>
          <p:cNvPr id="246" name="Legacy code"/>
          <p:cNvSpPr txBox="1"/>
          <p:nvPr>
            <p:ph type="title"/>
          </p:nvPr>
        </p:nvSpPr>
        <p:spPr>
          <a:prstGeom prst="rect">
            <a:avLst/>
          </a:prstGeom>
        </p:spPr>
        <p:txBody>
          <a:bodyPr/>
          <a:lstStyle>
            <a:lvl1pPr>
              <a:defRPr>
                <a:solidFill>
                  <a:srgbClr val="FFFFFF"/>
                </a:solidFill>
              </a:defRPr>
            </a:lvl1pPr>
          </a:lstStyle>
          <a:p>
            <a:pPr/>
            <a:r>
              <a:t>Legacy code</a:t>
            </a:r>
          </a:p>
        </p:txBody>
      </p:sp>
      <p:sp>
        <p:nvSpPr>
          <p:cNvPr id="247" name="will hurt the one who trying to fix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D5D5D5"/>
                </a:solidFill>
              </a:defRPr>
            </a:lvl1pPr>
          </a:lstStyle>
          <a:p>
            <a:pPr/>
            <a:r>
              <a:t>will hurt the one who trying to fix it! </a:t>
            </a:r>
          </a:p>
        </p:txBody>
      </p:sp>
      <p:sp>
        <p:nvSpPr>
          <p:cNvPr id="248" name="…and delay time-to-market"/>
          <p:cNvSpPr txBox="1"/>
          <p:nvPr/>
        </p:nvSpPr>
        <p:spPr>
          <a:xfrm>
            <a:off x="8865121" y="12936204"/>
            <a:ext cx="10707432" cy="934779"/>
          </a:xfrm>
          <a:prstGeom prst="rect">
            <a:avLst/>
          </a:prstGeom>
          <a:ln w="12700">
            <a:miter lim="400000"/>
          </a:ln>
          <a:effectLst>
            <a:outerShdw sx="100000" sy="100000" kx="0" ky="0" algn="b" rotWithShape="0" blurRad="1270000" dist="343492" dir="5400000">
              <a:srgbClr val="FFFFFF">
                <a:alpha val="89458"/>
              </a:srgbClr>
            </a:outerShdw>
            <a:reflection blurRad="0" stA="71668"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45719" rIns="45719">
            <a:normAutofit fontScale="100000" lnSpcReduction="0"/>
          </a:bodyPr>
          <a:lstStyle>
            <a:lvl1pPr algn="r" defTabSz="825500">
              <a:lnSpc>
                <a:spcPct val="100000"/>
              </a:lnSpc>
              <a:spcBef>
                <a:spcPts val="0"/>
              </a:spcBef>
              <a:defRPr i="1" sz="4400">
                <a:solidFill>
                  <a:srgbClr val="D5D5D5"/>
                </a:solidFill>
              </a:defRPr>
            </a:lvl1pPr>
          </a:lstStyle>
          <a:p>
            <a:pPr/>
            <a:r>
              <a:t>…and delay time-to-market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